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77" r:id="rId2"/>
    <p:sldId id="270" r:id="rId3"/>
    <p:sldId id="258" r:id="rId4"/>
    <p:sldId id="266" r:id="rId5"/>
    <p:sldId id="276"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5" r:id="rId23"/>
    <p:sldId id="294" r:id="rId24"/>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9" d="100"/>
          <a:sy n="119" d="100"/>
        </p:scale>
        <p:origin x="-96" y="-13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5EED55E-CB6D-4E94-92C5-CEFDD83DF70F}" type="datetimeFigureOut">
              <a:rPr lang="en-US"/>
              <a:pPr>
                <a:defRPr/>
              </a:pPr>
              <a:t>7/27/2016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8EEB796-F0FC-4504-9579-3AA14D6F1CD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#0 – Blank Slide</a:t>
            </a:r>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D57D185-B5E0-4E8C-9DA3-B671A4E2F8C9}"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#4F – KEY POINTS:  Do not hold back information</a:t>
            </a:r>
          </a:p>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EC713D-D069-4F8E-BFAD-BB071C736F3A}"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#4G – KEY POINTS:  2. Credibility</a:t>
            </a:r>
          </a:p>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196568-E747-46B9-AD8F-E3F11AA797D8}"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#4H – KEY POINTS:  Demonstrate you competence</a:t>
            </a:r>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E387DD-FAF4-4CF7-AEE4-33CF54CBA57C}"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#4I – KEY POINTS:  Do what you promise to do</a:t>
            </a:r>
          </a:p>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48A769-6528-4851-8B5F-595E3192D7ED}"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#4J – KEY POINTS:  In you can’t deliver, own up to it and work out a solution</a:t>
            </a:r>
          </a:p>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EABD68-01DC-4889-8F77-599CB70A80B3}"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#4K – KEY POINTS:  Respect</a:t>
            </a:r>
          </a:p>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F5D455-4C64-43E3-9203-1DCECA4D7D37}"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#4L – KEY POINTS:  Acknowledge the skill and expertise of your team</a:t>
            </a:r>
          </a:p>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E38577-9CF0-4CB3-AC94-ADFC2762E043}"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#4M – KEY POINTS:  Respond to legitimate concerns of your team</a:t>
            </a:r>
          </a:p>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99CEBF-2EBB-43D1-A583-3D3833F00576}" type="slidenum">
              <a:rPr lang="en-US" smtClean="0"/>
              <a:pPr fontAlgn="base">
                <a:spcBef>
                  <a:spcPct val="0"/>
                </a:spcBef>
                <a:spcAft>
                  <a:spcPct val="0"/>
                </a:spcAft>
                <a:defRPr/>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#4N – KEY POINTS:  Trust-building behavior must be genuine and ongoing.</a:t>
            </a:r>
          </a:p>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9A5BE7-1AF5-4D0A-95BF-342E05CDD645}" type="slidenum">
              <a:rPr lang="en-US" smtClean="0"/>
              <a:pPr fontAlgn="base">
                <a:spcBef>
                  <a:spcPct val="0"/>
                </a:spcBef>
                <a:spcAft>
                  <a:spcPct val="0"/>
                </a:spcAft>
                <a:defRPr/>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p:txBody>
          <a:bodyPr wrap="square" numCol="1" anchor="t" anchorCtr="0" compatLnSpc="1">
            <a:prstTxWarp prst="textNoShape">
              <a:avLst/>
            </a:prstTxWarp>
          </a:bodyPr>
          <a:lstStyle/>
          <a:p>
            <a:pPr eaLnBrk="1" hangingPunct="1">
              <a:defRPr/>
            </a:pPr>
            <a:r>
              <a:rPr lang="en-US" dirty="0" smtClean="0"/>
              <a:t>#5A – QUOTE:  “</a:t>
            </a:r>
            <a:r>
              <a:rPr lang="en-US" dirty="0" smtClean="0">
                <a:solidFill>
                  <a:srgbClr val="FFC000"/>
                </a:solidFill>
                <a:effectLst>
                  <a:outerShdw blurRad="38100" dist="38100" dir="2700000" algn="tl">
                    <a:srgbClr val="000000">
                      <a:alpha val="43137"/>
                    </a:srgbClr>
                  </a:outerShdw>
                </a:effectLst>
              </a:rPr>
              <a:t>Trust allows people in organizations to work together more effectively.”</a:t>
            </a:r>
          </a:p>
          <a:p>
            <a:pPr eaLnBrk="1" hangingPunct="1">
              <a:spcBef>
                <a:spcPct val="0"/>
              </a:spcBef>
              <a:defRPr/>
            </a:pPr>
            <a:endParaRPr lang="en-US" dirty="0"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10CFF0-6D9F-4445-998E-78CBCB457002}" type="slidenum">
              <a:rPr lang="en-US" smtClean="0"/>
              <a:pPr fontAlgn="base">
                <a:spcBef>
                  <a:spcPct val="0"/>
                </a:spcBef>
                <a:spcAft>
                  <a:spcPct val="0"/>
                </a:spcAft>
                <a:defRPr/>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#1 – TITLE:  TEAMWORK: What’s Trust Got To Do With It?</a:t>
            </a:r>
          </a:p>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4EE506-F5EC-432C-9E4C-39BB781B80E5}"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#5B – QUOTE:  “Your ability to trust others grows with your own ability to trust yourself…others’ willingness to put their trust in you is influenced by their perception that you see yourself as trustworthy.  - Harvard Management Update</a:t>
            </a:r>
          </a:p>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A16FA8-AF39-4839-9445-B2E67BDDB8A3}" type="slidenum">
              <a:rPr lang="en-US" smtClean="0"/>
              <a:pPr fontAlgn="base">
                <a:spcBef>
                  <a:spcPct val="0"/>
                </a:spcBef>
                <a:spcAft>
                  <a:spcPct val="0"/>
                </a:spcAft>
                <a:defRPr/>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#6 – QUOTE:  “Trust is like money in the bank… It takes a long time to build up some solid savings, and it takes next to nothing to blow it all.”  - “TEAMWORK: What’s Trust Got To Do With It?”  video</a:t>
            </a:r>
          </a:p>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8CE534-B5F7-412C-AA72-2CB8BF34E8C8}" type="slidenum">
              <a:rPr lang="en-US" smtClean="0"/>
              <a:pPr fontAlgn="base">
                <a:spcBef>
                  <a:spcPct val="0"/>
                </a:spcBef>
                <a:spcAft>
                  <a:spcPct val="0"/>
                </a:spcAft>
                <a:defRPr/>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#7 – TITLE:  TEAMWORK: What’s Trust Got To Do With It?</a:t>
            </a:r>
          </a:p>
          <a:p>
            <a:pPr eaLnBrk="1" hangingPunct="1">
              <a:spcBef>
                <a:spcPct val="0"/>
              </a:spcBef>
            </a:pPr>
            <a:endParaRPr lang="en-US" dirty="0"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4EE506-F5EC-432C-9E4C-39BB781B80E5}" type="slidenum">
              <a:rPr lang="en-US" smtClean="0"/>
              <a:pPr fontAlgn="base">
                <a:spcBef>
                  <a:spcPct val="0"/>
                </a:spcBef>
                <a:spcAft>
                  <a:spcPct val="0"/>
                </a:spcAft>
                <a:defRPr/>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#8 – Blank Slide</a:t>
            </a:r>
          </a:p>
          <a:p>
            <a:pPr eaLnBrk="1" hangingPunct="1">
              <a:spcBef>
                <a:spcPct val="0"/>
              </a:spcBef>
            </a:pPr>
            <a:endParaRPr lang="en-US" dirty="0"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A7F0FE-D185-48C5-ABEB-ABF71EA5AEC3}" type="slidenum">
              <a:rPr lang="en-US" smtClean="0"/>
              <a:pPr fontAlgn="base">
                <a:spcBef>
                  <a:spcPct val="0"/>
                </a:spcBef>
                <a:spcAft>
                  <a:spcPct val="0"/>
                </a:spcAft>
                <a:defRPr/>
              </a:pPr>
              <a:t>23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#2 – QUOTE:  “Trust is absolutely fundamental to getting anything done… In organizations, it’s one of the biggest issues that impedes progress.” – Fast Company Magazine</a:t>
            </a:r>
          </a:p>
          <a:p>
            <a:pPr eaLnBrk="1" hangingPunct="1">
              <a:spcBef>
                <a:spcPct val="0"/>
              </a:spcBef>
            </a:pPr>
            <a:endParaRPr lang="en-US"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D575A4-6C0E-4F2B-A7DD-E759DA4089ED}"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#3 – CHART:  What Makes You Trust Someone?</a:t>
            </a:r>
          </a:p>
          <a:p>
            <a:pPr eaLnBrk="1" hangingPunct="1">
              <a:spcBef>
                <a:spcPct val="0"/>
              </a:spcBef>
            </a:pPr>
            <a:endParaRPr lang="en-US" smtClean="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C55C90-3885-4CDB-A8C7-D8466DCF0E36}"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#4A – KEY TRAINING POINTS</a:t>
            </a:r>
          </a:p>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69A2BB-A628-47D4-99A5-9FEC7D9E0B4D}"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#4B – KEY POINTS:  Trust is the foundation of teamwork.</a:t>
            </a:r>
          </a:p>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895F3D-6639-49D6-8C73-A4467218AA71}"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#4C – KEY POINTS:  The three most important trust-building behaviors are:</a:t>
            </a:r>
          </a:p>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98EE35-E68C-4C66-AB46-F6F2EF4ED30E}"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#4D – KEY POINTS:  1. Openness</a:t>
            </a:r>
          </a:p>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A253250-92F0-46B7-B853-427C8E14657E}"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#4E – KEY POINTS:  Share ideas, questions and concerns</a:t>
            </a:r>
          </a:p>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D744B6-B620-4DF8-8073-F303327D33D4}"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4E41DA2-9EE2-4E7C-9574-C17CC3DC4E8C}" type="datetimeFigureOut">
              <a:rPr lang="en-US"/>
              <a:pPr>
                <a:defRPr/>
              </a:pPr>
              <a:t>7/27/2016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8E17F8-D7CF-409F-953C-2AD601CEF81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91A6570-AF19-4F45-ABA8-B3F25647C71D}" type="datetimeFigureOut">
              <a:rPr lang="en-US"/>
              <a:pPr>
                <a:defRPr/>
              </a:pPr>
              <a:t>7/27/2016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390AD7-0557-402E-8526-73132304459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2"/>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2"/>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1E89339-34DE-4211-94CF-B4134F140969}" type="datetimeFigureOut">
              <a:rPr lang="en-US"/>
              <a:pPr>
                <a:defRPr/>
              </a:pPr>
              <a:t>7/27/2016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605A19-C657-420C-B7D2-7BA11C81953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7450AE-82DC-4C7A-8E58-4E7F939A46C8}" type="datetimeFigureOut">
              <a:rPr lang="en-US"/>
              <a:pPr>
                <a:defRPr/>
              </a:pPr>
              <a:t>7/27/2016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EB3ECD-0703-4EBB-A0F3-2F03A9F71A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BA1861F-EDAC-4477-BE18-05C61274BEF2}" type="datetimeFigureOut">
              <a:rPr lang="en-US"/>
              <a:pPr>
                <a:defRPr/>
              </a:pPr>
              <a:t>7/27/2016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F2E553-62F7-42C2-A8D3-ACE1EE7EFFA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FA4C44D-3CBE-4EBD-B13E-3A0ED4284413}" type="datetimeFigureOut">
              <a:rPr lang="en-US"/>
              <a:pPr>
                <a:defRPr/>
              </a:pPr>
              <a:t>7/27/2016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C99DB3-2E05-43C8-8AF5-99092C9C7BF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1197144-2E36-4150-8C65-4B3C256C1AB9}" type="datetimeFigureOut">
              <a:rPr lang="en-US"/>
              <a:pPr>
                <a:defRPr/>
              </a:pPr>
              <a:t>7/27/2016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08702C8-C136-4BA5-BE98-ED524EF223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423F3C4-FF9E-4672-B97F-EC168084C6D2}" type="datetimeFigureOut">
              <a:rPr lang="en-US"/>
              <a:pPr>
                <a:defRPr/>
              </a:pPr>
              <a:t>7/27/2016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F8662AE-5926-4C92-9C22-BA686F927BE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25D724D-D591-45AA-A50D-273085860942}" type="datetimeFigureOut">
              <a:rPr lang="en-US"/>
              <a:pPr>
                <a:defRPr/>
              </a:pPr>
              <a:t>7/27/2016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07BD2DD-E394-4F34-8DE8-BA3FEED89AA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65D709D-DF60-4DA5-B2C9-E9BF21B96D9B}" type="datetimeFigureOut">
              <a:rPr lang="en-US"/>
              <a:pPr>
                <a:defRPr/>
              </a:pPr>
              <a:t>7/27/2016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B6756D-BF8F-4197-B776-0C59EBF76C1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8170DEB-42A2-44C5-A1F0-E52057DF47C5}" type="datetimeFigureOut">
              <a:rPr lang="en-US"/>
              <a:pPr>
                <a:defRPr/>
              </a:pPr>
              <a:t>7/27/2016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D485EA-6EF4-4AB2-8C0C-A36BE470E1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FE220AF-8C40-4411-A128-587123DA5A7F}" type="datetimeFigureOut">
              <a:rPr lang="en-US"/>
              <a:pPr>
                <a:defRPr/>
              </a:pPr>
              <a:t>7/27/2016</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44E0B0B-E428-496E-B75E-7E31D22790D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8" descr="PowerPoint - BG.jpg"/>
          <p:cNvPicPr>
            <a:picLocks noChangeAspect="1"/>
          </p:cNvPicPr>
          <p:nvPr/>
        </p:nvPicPr>
        <p:blipFill>
          <a:blip r:embed="rId3" cstate="print"/>
          <a:srcRect/>
          <a:stretch>
            <a:fillRect/>
          </a:stretch>
        </p:blipFill>
        <p:spPr bwMode="auto">
          <a:xfrm>
            <a:off x="0" y="0"/>
            <a:ext cx="9144000" cy="5143500"/>
          </a:xfrm>
          <a:prstGeom prst="rect">
            <a:avLst/>
          </a:prstGeom>
          <a:noFill/>
          <a:ln w="9525">
            <a:noFill/>
            <a:miter lim="800000"/>
            <a:headEnd/>
            <a:tailEnd/>
          </a:ln>
        </p:spPr>
      </p:pic>
      <p:pic>
        <p:nvPicPr>
          <p:cNvPr id="3" name="Picture 2" descr="Yellow.jpg"/>
          <p:cNvPicPr>
            <a:picLocks noChangeAspect="1"/>
          </p:cNvPicPr>
          <p:nvPr/>
        </p:nvPicPr>
        <p:blipFill>
          <a:blip r:embed="rId4" cstate="print"/>
          <a:stretch>
            <a:fillRect/>
          </a:stretch>
        </p:blipFill>
        <p:spPr>
          <a:xfrm>
            <a:off x="7381" y="0"/>
            <a:ext cx="9129238" cy="514349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7" descr="PowerPoint - BG.jpg"/>
          <p:cNvPicPr>
            <a:picLocks noChangeAspect="1"/>
          </p:cNvPicPr>
          <p:nvPr/>
        </p:nvPicPr>
        <p:blipFill>
          <a:blip r:embed="rId3" cstate="print"/>
          <a:stretch>
            <a:fillRect/>
          </a:stretch>
        </p:blipFill>
        <p:spPr bwMode="auto">
          <a:xfrm>
            <a:off x="7381" y="0"/>
            <a:ext cx="9129238" cy="5143500"/>
          </a:xfrm>
          <a:prstGeom prst="rect">
            <a:avLst/>
          </a:prstGeom>
          <a:noFill/>
          <a:ln w="9525">
            <a:noFill/>
            <a:miter lim="800000"/>
            <a:headEnd/>
            <a:tailEnd/>
          </a:ln>
        </p:spPr>
      </p:pic>
      <p:sp>
        <p:nvSpPr>
          <p:cNvPr id="11267" name="TextBox 8"/>
          <p:cNvSpPr txBox="1">
            <a:spLocks noChangeArrowheads="1"/>
          </p:cNvSpPr>
          <p:nvPr/>
        </p:nvSpPr>
        <p:spPr bwMode="auto">
          <a:xfrm>
            <a:off x="1866900" y="312738"/>
            <a:ext cx="5410200" cy="430212"/>
          </a:xfrm>
          <a:prstGeom prst="rect">
            <a:avLst/>
          </a:prstGeom>
          <a:noFill/>
          <a:ln w="9525">
            <a:noFill/>
            <a:miter lim="800000"/>
            <a:headEnd/>
            <a:tailEnd/>
          </a:ln>
        </p:spPr>
        <p:txBody>
          <a:bodyPr>
            <a:spAutoFit/>
          </a:bodyPr>
          <a:lstStyle/>
          <a:p>
            <a:pPr algn="ctr"/>
            <a:r>
              <a:rPr lang="en-US" sz="2200" b="1" u="sng"/>
              <a:t>KEY TRAINING POINTS</a:t>
            </a:r>
          </a:p>
        </p:txBody>
      </p:sp>
      <p:sp>
        <p:nvSpPr>
          <p:cNvPr id="11268" name="TextBox 9"/>
          <p:cNvSpPr txBox="1">
            <a:spLocks noChangeArrowheads="1"/>
          </p:cNvSpPr>
          <p:nvPr/>
        </p:nvSpPr>
        <p:spPr bwMode="auto">
          <a:xfrm>
            <a:off x="609600" y="871538"/>
            <a:ext cx="7620000" cy="2000250"/>
          </a:xfrm>
          <a:prstGeom prst="rect">
            <a:avLst/>
          </a:prstGeom>
          <a:noFill/>
          <a:ln w="9525">
            <a:noFill/>
            <a:miter lim="800000"/>
            <a:headEnd/>
            <a:tailEnd/>
          </a:ln>
        </p:spPr>
        <p:txBody>
          <a:bodyPr>
            <a:spAutoFit/>
          </a:bodyPr>
          <a:lstStyle/>
          <a:p>
            <a:r>
              <a:rPr lang="en-US" b="1"/>
              <a:t>	</a:t>
            </a:r>
            <a:r>
              <a:rPr lang="en-US" b="1">
                <a:latin typeface="Wingdings" pitchFamily="2" charset="2"/>
              </a:rPr>
              <a:t>l</a:t>
            </a:r>
            <a:r>
              <a:rPr lang="en-US" sz="1700" b="1"/>
              <a:t> Trust is the foundation of teamwork.</a:t>
            </a:r>
          </a:p>
          <a:p>
            <a:r>
              <a:rPr lang="en-US" sz="1000" b="1"/>
              <a:t>	</a:t>
            </a:r>
            <a:r>
              <a:rPr lang="en-US" b="1"/>
              <a:t/>
            </a:r>
            <a:br>
              <a:rPr lang="en-US" b="1"/>
            </a:br>
            <a:r>
              <a:rPr lang="en-US" b="1"/>
              <a:t>	</a:t>
            </a:r>
            <a:r>
              <a:rPr lang="en-US" sz="1600" b="1">
                <a:latin typeface="Wingdings" pitchFamily="2" charset="2"/>
              </a:rPr>
              <a:t>l</a:t>
            </a:r>
            <a:r>
              <a:rPr lang="en-US" sz="1600" b="1"/>
              <a:t>  </a:t>
            </a:r>
            <a:r>
              <a:rPr lang="en-US" sz="1700" b="1"/>
              <a:t>The three most important trust-building behaviors are:</a:t>
            </a:r>
          </a:p>
          <a:p>
            <a:r>
              <a:rPr lang="en-US" b="1"/>
              <a:t>	       </a:t>
            </a:r>
            <a:r>
              <a:rPr lang="en-US" sz="1700" b="1"/>
              <a:t>1.  Openness </a:t>
            </a:r>
          </a:p>
          <a:p>
            <a:r>
              <a:rPr lang="en-US" b="1"/>
              <a:t>	      	</a:t>
            </a:r>
            <a:r>
              <a:rPr lang="en-US" sz="1400" b="1"/>
              <a:t>- Share ideas, questions and concerns</a:t>
            </a:r>
          </a:p>
          <a:p>
            <a:r>
              <a:rPr lang="en-US" sz="1400" b="1"/>
              <a:t>	           	- Do not hold back information</a:t>
            </a:r>
          </a:p>
          <a:p>
            <a:endParaRPr lang="en-US" sz="1000" b="1"/>
          </a:p>
          <a:p>
            <a:r>
              <a:rPr lang="en-US" b="1"/>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7" descr="PowerPoint - BG.jpg"/>
          <p:cNvPicPr>
            <a:picLocks noChangeAspect="1"/>
          </p:cNvPicPr>
          <p:nvPr/>
        </p:nvPicPr>
        <p:blipFill>
          <a:blip r:embed="rId3" cstate="print"/>
          <a:stretch>
            <a:fillRect/>
          </a:stretch>
        </p:blipFill>
        <p:spPr bwMode="auto">
          <a:xfrm>
            <a:off x="7381" y="0"/>
            <a:ext cx="9129238" cy="5143500"/>
          </a:xfrm>
          <a:prstGeom prst="rect">
            <a:avLst/>
          </a:prstGeom>
          <a:noFill/>
          <a:ln w="9525">
            <a:noFill/>
            <a:miter lim="800000"/>
            <a:headEnd/>
            <a:tailEnd/>
          </a:ln>
        </p:spPr>
      </p:pic>
      <p:sp>
        <p:nvSpPr>
          <p:cNvPr id="12291" name="TextBox 8"/>
          <p:cNvSpPr txBox="1">
            <a:spLocks noChangeArrowheads="1"/>
          </p:cNvSpPr>
          <p:nvPr/>
        </p:nvSpPr>
        <p:spPr bwMode="auto">
          <a:xfrm>
            <a:off x="1866900" y="312738"/>
            <a:ext cx="5410200" cy="430212"/>
          </a:xfrm>
          <a:prstGeom prst="rect">
            <a:avLst/>
          </a:prstGeom>
          <a:noFill/>
          <a:ln w="9525">
            <a:noFill/>
            <a:miter lim="800000"/>
            <a:headEnd/>
            <a:tailEnd/>
          </a:ln>
        </p:spPr>
        <p:txBody>
          <a:bodyPr>
            <a:spAutoFit/>
          </a:bodyPr>
          <a:lstStyle/>
          <a:p>
            <a:pPr algn="ctr"/>
            <a:r>
              <a:rPr lang="en-US" sz="2200" b="1" u="sng"/>
              <a:t>KEY TRAINING POINTS</a:t>
            </a:r>
          </a:p>
        </p:txBody>
      </p:sp>
      <p:sp>
        <p:nvSpPr>
          <p:cNvPr id="12292" name="TextBox 9"/>
          <p:cNvSpPr txBox="1">
            <a:spLocks noChangeArrowheads="1"/>
          </p:cNvSpPr>
          <p:nvPr/>
        </p:nvSpPr>
        <p:spPr bwMode="auto">
          <a:xfrm>
            <a:off x="609600" y="871538"/>
            <a:ext cx="7620000" cy="2216150"/>
          </a:xfrm>
          <a:prstGeom prst="rect">
            <a:avLst/>
          </a:prstGeom>
          <a:noFill/>
          <a:ln w="9525">
            <a:noFill/>
            <a:miter lim="800000"/>
            <a:headEnd/>
            <a:tailEnd/>
          </a:ln>
        </p:spPr>
        <p:txBody>
          <a:bodyPr>
            <a:spAutoFit/>
          </a:bodyPr>
          <a:lstStyle/>
          <a:p>
            <a:r>
              <a:rPr lang="en-US" b="1"/>
              <a:t>	</a:t>
            </a:r>
            <a:r>
              <a:rPr lang="en-US" b="1">
                <a:latin typeface="Wingdings" pitchFamily="2" charset="2"/>
              </a:rPr>
              <a:t>l</a:t>
            </a:r>
            <a:r>
              <a:rPr lang="en-US" sz="1700" b="1"/>
              <a:t> Trust is the foundation of teamwork.</a:t>
            </a:r>
          </a:p>
          <a:p>
            <a:r>
              <a:rPr lang="en-US" sz="1000" b="1"/>
              <a:t>	</a:t>
            </a:r>
            <a:r>
              <a:rPr lang="en-US" b="1"/>
              <a:t/>
            </a:r>
            <a:br>
              <a:rPr lang="en-US" b="1"/>
            </a:br>
            <a:r>
              <a:rPr lang="en-US" b="1"/>
              <a:t>	</a:t>
            </a:r>
            <a:r>
              <a:rPr lang="en-US" sz="1600" b="1">
                <a:latin typeface="Wingdings" pitchFamily="2" charset="2"/>
              </a:rPr>
              <a:t>l</a:t>
            </a:r>
            <a:r>
              <a:rPr lang="en-US" sz="1600" b="1"/>
              <a:t>  </a:t>
            </a:r>
            <a:r>
              <a:rPr lang="en-US" sz="1700" b="1"/>
              <a:t>The three most important trust-building behaviors are:</a:t>
            </a:r>
          </a:p>
          <a:p>
            <a:r>
              <a:rPr lang="en-US" b="1"/>
              <a:t>	       </a:t>
            </a:r>
            <a:r>
              <a:rPr lang="en-US" sz="1700" b="1"/>
              <a:t>1.  Openness </a:t>
            </a:r>
          </a:p>
          <a:p>
            <a:r>
              <a:rPr lang="en-US" b="1"/>
              <a:t>	      	</a:t>
            </a:r>
            <a:r>
              <a:rPr lang="en-US" sz="1400" b="1"/>
              <a:t>- Share ideas, questions and concerns</a:t>
            </a:r>
          </a:p>
          <a:p>
            <a:r>
              <a:rPr lang="en-US" sz="1400" b="1"/>
              <a:t>	           	- Do not hold back information</a:t>
            </a:r>
          </a:p>
          <a:p>
            <a:endParaRPr lang="en-US" sz="1000" b="1"/>
          </a:p>
          <a:p>
            <a:r>
              <a:rPr lang="en-US" b="1"/>
              <a:t>	       </a:t>
            </a:r>
            <a:r>
              <a:rPr lang="en-US" sz="1700" b="1"/>
              <a:t>2.  Credibility </a:t>
            </a:r>
          </a:p>
          <a:p>
            <a:r>
              <a:rPr lang="en-US" sz="1400" b="1"/>
              <a:t>	           	</a:t>
            </a:r>
            <a:endParaRPr lang="en-US"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7" descr="PowerPoint - BG.jpg"/>
          <p:cNvPicPr>
            <a:picLocks noChangeAspect="1"/>
          </p:cNvPicPr>
          <p:nvPr/>
        </p:nvPicPr>
        <p:blipFill>
          <a:blip r:embed="rId3" cstate="print"/>
          <a:stretch>
            <a:fillRect/>
          </a:stretch>
        </p:blipFill>
        <p:spPr bwMode="auto">
          <a:xfrm>
            <a:off x="7381" y="0"/>
            <a:ext cx="9129238" cy="5143500"/>
          </a:xfrm>
          <a:prstGeom prst="rect">
            <a:avLst/>
          </a:prstGeom>
          <a:noFill/>
          <a:ln w="9525">
            <a:noFill/>
            <a:miter lim="800000"/>
            <a:headEnd/>
            <a:tailEnd/>
          </a:ln>
        </p:spPr>
      </p:pic>
      <p:sp>
        <p:nvSpPr>
          <p:cNvPr id="13315" name="TextBox 8"/>
          <p:cNvSpPr txBox="1">
            <a:spLocks noChangeArrowheads="1"/>
          </p:cNvSpPr>
          <p:nvPr/>
        </p:nvSpPr>
        <p:spPr bwMode="auto">
          <a:xfrm>
            <a:off x="1866900" y="312738"/>
            <a:ext cx="5410200" cy="430212"/>
          </a:xfrm>
          <a:prstGeom prst="rect">
            <a:avLst/>
          </a:prstGeom>
          <a:noFill/>
          <a:ln w="9525">
            <a:noFill/>
            <a:miter lim="800000"/>
            <a:headEnd/>
            <a:tailEnd/>
          </a:ln>
        </p:spPr>
        <p:txBody>
          <a:bodyPr>
            <a:spAutoFit/>
          </a:bodyPr>
          <a:lstStyle/>
          <a:p>
            <a:pPr algn="ctr"/>
            <a:r>
              <a:rPr lang="en-US" sz="2200" b="1" u="sng"/>
              <a:t>KEY TRAINING POINTS</a:t>
            </a:r>
          </a:p>
        </p:txBody>
      </p:sp>
      <p:sp>
        <p:nvSpPr>
          <p:cNvPr id="13316" name="TextBox 9"/>
          <p:cNvSpPr txBox="1">
            <a:spLocks noChangeArrowheads="1"/>
          </p:cNvSpPr>
          <p:nvPr/>
        </p:nvSpPr>
        <p:spPr bwMode="auto">
          <a:xfrm>
            <a:off x="609600" y="871538"/>
            <a:ext cx="7620000" cy="2430462"/>
          </a:xfrm>
          <a:prstGeom prst="rect">
            <a:avLst/>
          </a:prstGeom>
          <a:noFill/>
          <a:ln w="9525">
            <a:noFill/>
            <a:miter lim="800000"/>
            <a:headEnd/>
            <a:tailEnd/>
          </a:ln>
        </p:spPr>
        <p:txBody>
          <a:bodyPr>
            <a:spAutoFit/>
          </a:bodyPr>
          <a:lstStyle/>
          <a:p>
            <a:r>
              <a:rPr lang="en-US" b="1"/>
              <a:t>	</a:t>
            </a:r>
            <a:r>
              <a:rPr lang="en-US" b="1">
                <a:latin typeface="Wingdings" pitchFamily="2" charset="2"/>
              </a:rPr>
              <a:t>l</a:t>
            </a:r>
            <a:r>
              <a:rPr lang="en-US" sz="1700" b="1"/>
              <a:t> Trust is the foundation of teamwork.</a:t>
            </a:r>
          </a:p>
          <a:p>
            <a:r>
              <a:rPr lang="en-US" sz="1000" b="1"/>
              <a:t>	</a:t>
            </a:r>
            <a:r>
              <a:rPr lang="en-US" b="1"/>
              <a:t/>
            </a:r>
            <a:br>
              <a:rPr lang="en-US" b="1"/>
            </a:br>
            <a:r>
              <a:rPr lang="en-US" b="1"/>
              <a:t>	</a:t>
            </a:r>
            <a:r>
              <a:rPr lang="en-US" sz="1600" b="1">
                <a:latin typeface="Wingdings" pitchFamily="2" charset="2"/>
              </a:rPr>
              <a:t>l</a:t>
            </a:r>
            <a:r>
              <a:rPr lang="en-US" sz="1600" b="1"/>
              <a:t>  </a:t>
            </a:r>
            <a:r>
              <a:rPr lang="en-US" sz="1700" b="1"/>
              <a:t>The three most important trust-building behaviors are:</a:t>
            </a:r>
          </a:p>
          <a:p>
            <a:r>
              <a:rPr lang="en-US" b="1"/>
              <a:t>	       </a:t>
            </a:r>
            <a:r>
              <a:rPr lang="en-US" sz="1700" b="1"/>
              <a:t>1.  Openness </a:t>
            </a:r>
          </a:p>
          <a:p>
            <a:r>
              <a:rPr lang="en-US" b="1"/>
              <a:t>	      	</a:t>
            </a:r>
            <a:r>
              <a:rPr lang="en-US" sz="1400" b="1"/>
              <a:t>- Share ideas, questions and concerns</a:t>
            </a:r>
          </a:p>
          <a:p>
            <a:r>
              <a:rPr lang="en-US" sz="1400" b="1"/>
              <a:t>	           	- Do not hold back information</a:t>
            </a:r>
          </a:p>
          <a:p>
            <a:endParaRPr lang="en-US" sz="1000" b="1"/>
          </a:p>
          <a:p>
            <a:r>
              <a:rPr lang="en-US" b="1"/>
              <a:t>	       </a:t>
            </a:r>
            <a:r>
              <a:rPr lang="en-US" sz="1700" b="1"/>
              <a:t>2.  Credibility </a:t>
            </a:r>
          </a:p>
          <a:p>
            <a:r>
              <a:rPr lang="en-US" sz="1400" b="1"/>
              <a:t>	           	- Demonstrate your competence</a:t>
            </a:r>
          </a:p>
          <a:p>
            <a:r>
              <a:rPr lang="en-US" sz="1400" b="1"/>
              <a:t>	           	</a:t>
            </a:r>
            <a:endParaRPr lang="en-US"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7" descr="PowerPoint - BG.jpg"/>
          <p:cNvPicPr>
            <a:picLocks noChangeAspect="1"/>
          </p:cNvPicPr>
          <p:nvPr/>
        </p:nvPicPr>
        <p:blipFill>
          <a:blip r:embed="rId3" cstate="print"/>
          <a:stretch>
            <a:fillRect/>
          </a:stretch>
        </p:blipFill>
        <p:spPr bwMode="auto">
          <a:xfrm>
            <a:off x="7381" y="0"/>
            <a:ext cx="9129238" cy="5143500"/>
          </a:xfrm>
          <a:prstGeom prst="rect">
            <a:avLst/>
          </a:prstGeom>
          <a:noFill/>
          <a:ln w="9525">
            <a:noFill/>
            <a:miter lim="800000"/>
            <a:headEnd/>
            <a:tailEnd/>
          </a:ln>
        </p:spPr>
      </p:pic>
      <p:sp>
        <p:nvSpPr>
          <p:cNvPr id="14339" name="TextBox 8"/>
          <p:cNvSpPr txBox="1">
            <a:spLocks noChangeArrowheads="1"/>
          </p:cNvSpPr>
          <p:nvPr/>
        </p:nvSpPr>
        <p:spPr bwMode="auto">
          <a:xfrm>
            <a:off x="1866900" y="312738"/>
            <a:ext cx="5410200" cy="430212"/>
          </a:xfrm>
          <a:prstGeom prst="rect">
            <a:avLst/>
          </a:prstGeom>
          <a:noFill/>
          <a:ln w="9525">
            <a:noFill/>
            <a:miter lim="800000"/>
            <a:headEnd/>
            <a:tailEnd/>
          </a:ln>
        </p:spPr>
        <p:txBody>
          <a:bodyPr>
            <a:spAutoFit/>
          </a:bodyPr>
          <a:lstStyle/>
          <a:p>
            <a:pPr algn="ctr"/>
            <a:r>
              <a:rPr lang="en-US" sz="2200" b="1" u="sng"/>
              <a:t>KEY TRAINING POINTS</a:t>
            </a:r>
          </a:p>
        </p:txBody>
      </p:sp>
      <p:sp>
        <p:nvSpPr>
          <p:cNvPr id="14340" name="TextBox 9"/>
          <p:cNvSpPr txBox="1">
            <a:spLocks noChangeArrowheads="1"/>
          </p:cNvSpPr>
          <p:nvPr/>
        </p:nvSpPr>
        <p:spPr bwMode="auto">
          <a:xfrm>
            <a:off x="609600" y="871538"/>
            <a:ext cx="7620000" cy="2646362"/>
          </a:xfrm>
          <a:prstGeom prst="rect">
            <a:avLst/>
          </a:prstGeom>
          <a:noFill/>
          <a:ln w="9525">
            <a:noFill/>
            <a:miter lim="800000"/>
            <a:headEnd/>
            <a:tailEnd/>
          </a:ln>
        </p:spPr>
        <p:txBody>
          <a:bodyPr>
            <a:spAutoFit/>
          </a:bodyPr>
          <a:lstStyle/>
          <a:p>
            <a:r>
              <a:rPr lang="en-US" b="1"/>
              <a:t>	</a:t>
            </a:r>
            <a:r>
              <a:rPr lang="en-US" b="1">
                <a:latin typeface="Wingdings" pitchFamily="2" charset="2"/>
              </a:rPr>
              <a:t>l</a:t>
            </a:r>
            <a:r>
              <a:rPr lang="en-US" sz="1700" b="1"/>
              <a:t> Trust is the foundation of teamwork.</a:t>
            </a:r>
          </a:p>
          <a:p>
            <a:r>
              <a:rPr lang="en-US" sz="1000" b="1"/>
              <a:t>	</a:t>
            </a:r>
            <a:r>
              <a:rPr lang="en-US" b="1"/>
              <a:t/>
            </a:r>
            <a:br>
              <a:rPr lang="en-US" b="1"/>
            </a:br>
            <a:r>
              <a:rPr lang="en-US" b="1"/>
              <a:t>	</a:t>
            </a:r>
            <a:r>
              <a:rPr lang="en-US" sz="1600" b="1">
                <a:latin typeface="Wingdings" pitchFamily="2" charset="2"/>
              </a:rPr>
              <a:t>l</a:t>
            </a:r>
            <a:r>
              <a:rPr lang="en-US" sz="1600" b="1"/>
              <a:t>  </a:t>
            </a:r>
            <a:r>
              <a:rPr lang="en-US" sz="1700" b="1"/>
              <a:t>The three most important trust-building behaviors are:</a:t>
            </a:r>
          </a:p>
          <a:p>
            <a:r>
              <a:rPr lang="en-US" b="1"/>
              <a:t>	       </a:t>
            </a:r>
            <a:r>
              <a:rPr lang="en-US" sz="1700" b="1"/>
              <a:t>1.  Openness </a:t>
            </a:r>
          </a:p>
          <a:p>
            <a:r>
              <a:rPr lang="en-US" b="1"/>
              <a:t>	      	</a:t>
            </a:r>
            <a:r>
              <a:rPr lang="en-US" sz="1400" b="1"/>
              <a:t>- Share ideas, questions and concerns</a:t>
            </a:r>
          </a:p>
          <a:p>
            <a:r>
              <a:rPr lang="en-US" sz="1400" b="1"/>
              <a:t>	           	- Do not hold back information</a:t>
            </a:r>
          </a:p>
          <a:p>
            <a:endParaRPr lang="en-US" sz="1000" b="1"/>
          </a:p>
          <a:p>
            <a:r>
              <a:rPr lang="en-US" b="1"/>
              <a:t>	       </a:t>
            </a:r>
            <a:r>
              <a:rPr lang="en-US" sz="1700" b="1"/>
              <a:t>2.  Credibility </a:t>
            </a:r>
          </a:p>
          <a:p>
            <a:r>
              <a:rPr lang="en-US" sz="1400" b="1"/>
              <a:t>	           	- Demonstrate your competence</a:t>
            </a:r>
          </a:p>
          <a:p>
            <a:r>
              <a:rPr lang="en-US" sz="1400" b="1"/>
              <a:t>	           	- Do what you promise to do</a:t>
            </a:r>
          </a:p>
          <a:p>
            <a:r>
              <a:rPr lang="en-US" sz="1400" b="1"/>
              <a:t>	           	</a:t>
            </a:r>
            <a:endParaRPr lang="en-US"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7" descr="PowerPoint - BG.jpg"/>
          <p:cNvPicPr>
            <a:picLocks noChangeAspect="1"/>
          </p:cNvPicPr>
          <p:nvPr/>
        </p:nvPicPr>
        <p:blipFill>
          <a:blip r:embed="rId3" cstate="print"/>
          <a:stretch>
            <a:fillRect/>
          </a:stretch>
        </p:blipFill>
        <p:spPr bwMode="auto">
          <a:xfrm>
            <a:off x="7381" y="0"/>
            <a:ext cx="9129238" cy="5143500"/>
          </a:xfrm>
          <a:prstGeom prst="rect">
            <a:avLst/>
          </a:prstGeom>
          <a:noFill/>
          <a:ln w="9525">
            <a:noFill/>
            <a:miter lim="800000"/>
            <a:headEnd/>
            <a:tailEnd/>
          </a:ln>
        </p:spPr>
      </p:pic>
      <p:sp>
        <p:nvSpPr>
          <p:cNvPr id="15363" name="TextBox 8"/>
          <p:cNvSpPr txBox="1">
            <a:spLocks noChangeArrowheads="1"/>
          </p:cNvSpPr>
          <p:nvPr/>
        </p:nvSpPr>
        <p:spPr bwMode="auto">
          <a:xfrm>
            <a:off x="1866900" y="312738"/>
            <a:ext cx="5410200" cy="430212"/>
          </a:xfrm>
          <a:prstGeom prst="rect">
            <a:avLst/>
          </a:prstGeom>
          <a:noFill/>
          <a:ln w="9525">
            <a:noFill/>
            <a:miter lim="800000"/>
            <a:headEnd/>
            <a:tailEnd/>
          </a:ln>
        </p:spPr>
        <p:txBody>
          <a:bodyPr>
            <a:spAutoFit/>
          </a:bodyPr>
          <a:lstStyle/>
          <a:p>
            <a:pPr algn="ctr"/>
            <a:r>
              <a:rPr lang="en-US" sz="2200" b="1" u="sng"/>
              <a:t>KEY TRAINING POINTS</a:t>
            </a:r>
          </a:p>
        </p:txBody>
      </p:sp>
      <p:sp>
        <p:nvSpPr>
          <p:cNvPr id="15364" name="TextBox 9"/>
          <p:cNvSpPr txBox="1">
            <a:spLocks noChangeArrowheads="1"/>
          </p:cNvSpPr>
          <p:nvPr/>
        </p:nvSpPr>
        <p:spPr bwMode="auto">
          <a:xfrm>
            <a:off x="609600" y="871538"/>
            <a:ext cx="7620000" cy="3078162"/>
          </a:xfrm>
          <a:prstGeom prst="rect">
            <a:avLst/>
          </a:prstGeom>
          <a:noFill/>
          <a:ln w="9525">
            <a:noFill/>
            <a:miter lim="800000"/>
            <a:headEnd/>
            <a:tailEnd/>
          </a:ln>
        </p:spPr>
        <p:txBody>
          <a:bodyPr>
            <a:spAutoFit/>
          </a:bodyPr>
          <a:lstStyle/>
          <a:p>
            <a:r>
              <a:rPr lang="en-US" b="1"/>
              <a:t>	</a:t>
            </a:r>
            <a:r>
              <a:rPr lang="en-US" b="1">
                <a:latin typeface="Wingdings" pitchFamily="2" charset="2"/>
              </a:rPr>
              <a:t>l</a:t>
            </a:r>
            <a:r>
              <a:rPr lang="en-US" sz="1700" b="1"/>
              <a:t> Trust is the foundation of teamwork.</a:t>
            </a:r>
          </a:p>
          <a:p>
            <a:r>
              <a:rPr lang="en-US" sz="1000" b="1"/>
              <a:t>	</a:t>
            </a:r>
            <a:r>
              <a:rPr lang="en-US" b="1"/>
              <a:t/>
            </a:r>
            <a:br>
              <a:rPr lang="en-US" b="1"/>
            </a:br>
            <a:r>
              <a:rPr lang="en-US" b="1"/>
              <a:t>	</a:t>
            </a:r>
            <a:r>
              <a:rPr lang="en-US" sz="1600" b="1">
                <a:latin typeface="Wingdings" pitchFamily="2" charset="2"/>
              </a:rPr>
              <a:t>l</a:t>
            </a:r>
            <a:r>
              <a:rPr lang="en-US" sz="1600" b="1"/>
              <a:t>  </a:t>
            </a:r>
            <a:r>
              <a:rPr lang="en-US" sz="1700" b="1"/>
              <a:t>The three most important trust-building behaviors are:</a:t>
            </a:r>
          </a:p>
          <a:p>
            <a:r>
              <a:rPr lang="en-US" b="1"/>
              <a:t>	       </a:t>
            </a:r>
            <a:r>
              <a:rPr lang="en-US" sz="1700" b="1"/>
              <a:t>1.  Openness </a:t>
            </a:r>
          </a:p>
          <a:p>
            <a:r>
              <a:rPr lang="en-US" b="1"/>
              <a:t>	      	</a:t>
            </a:r>
            <a:r>
              <a:rPr lang="en-US" sz="1400" b="1"/>
              <a:t>- Share ideas, questions and concerns</a:t>
            </a:r>
          </a:p>
          <a:p>
            <a:r>
              <a:rPr lang="en-US" sz="1400" b="1"/>
              <a:t>	           	- Do not hold back information</a:t>
            </a:r>
          </a:p>
          <a:p>
            <a:endParaRPr lang="en-US" sz="1000" b="1"/>
          </a:p>
          <a:p>
            <a:r>
              <a:rPr lang="en-US" b="1"/>
              <a:t>	       </a:t>
            </a:r>
            <a:r>
              <a:rPr lang="en-US" sz="1700" b="1"/>
              <a:t>2.  Credibility </a:t>
            </a:r>
          </a:p>
          <a:p>
            <a:r>
              <a:rPr lang="en-US" sz="1400" b="1"/>
              <a:t>	           	- Demonstrate your competence</a:t>
            </a:r>
          </a:p>
          <a:p>
            <a:r>
              <a:rPr lang="en-US" sz="1400" b="1"/>
              <a:t>	           	- Do what you promise to do</a:t>
            </a:r>
          </a:p>
          <a:p>
            <a:r>
              <a:rPr lang="en-US" sz="1400" b="1"/>
              <a:t>	           	- If you can’t deliver, own up to it and work out a solution</a:t>
            </a:r>
          </a:p>
          <a:p>
            <a:endParaRPr lang="en-US" sz="1000" b="1"/>
          </a:p>
          <a:p>
            <a:r>
              <a:rPr lang="en-US" b="1"/>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7" descr="PowerPoint - BG.jpg"/>
          <p:cNvPicPr>
            <a:picLocks noChangeAspect="1"/>
          </p:cNvPicPr>
          <p:nvPr/>
        </p:nvPicPr>
        <p:blipFill>
          <a:blip r:embed="rId3" cstate="print"/>
          <a:stretch>
            <a:fillRect/>
          </a:stretch>
        </p:blipFill>
        <p:spPr bwMode="auto">
          <a:xfrm>
            <a:off x="7381" y="0"/>
            <a:ext cx="9129238" cy="5143500"/>
          </a:xfrm>
          <a:prstGeom prst="rect">
            <a:avLst/>
          </a:prstGeom>
          <a:noFill/>
          <a:ln w="9525">
            <a:noFill/>
            <a:miter lim="800000"/>
            <a:headEnd/>
            <a:tailEnd/>
          </a:ln>
        </p:spPr>
      </p:pic>
      <p:sp>
        <p:nvSpPr>
          <p:cNvPr id="16387" name="TextBox 8"/>
          <p:cNvSpPr txBox="1">
            <a:spLocks noChangeArrowheads="1"/>
          </p:cNvSpPr>
          <p:nvPr/>
        </p:nvSpPr>
        <p:spPr bwMode="auto">
          <a:xfrm>
            <a:off x="1866900" y="312738"/>
            <a:ext cx="5410200" cy="430212"/>
          </a:xfrm>
          <a:prstGeom prst="rect">
            <a:avLst/>
          </a:prstGeom>
          <a:noFill/>
          <a:ln w="9525">
            <a:noFill/>
            <a:miter lim="800000"/>
            <a:headEnd/>
            <a:tailEnd/>
          </a:ln>
        </p:spPr>
        <p:txBody>
          <a:bodyPr>
            <a:spAutoFit/>
          </a:bodyPr>
          <a:lstStyle/>
          <a:p>
            <a:pPr algn="ctr"/>
            <a:r>
              <a:rPr lang="en-US" sz="2200" b="1" u="sng"/>
              <a:t>KEY TRAINING POINTS</a:t>
            </a:r>
          </a:p>
        </p:txBody>
      </p:sp>
      <p:sp>
        <p:nvSpPr>
          <p:cNvPr id="16388" name="TextBox 9"/>
          <p:cNvSpPr txBox="1">
            <a:spLocks noChangeArrowheads="1"/>
          </p:cNvSpPr>
          <p:nvPr/>
        </p:nvSpPr>
        <p:spPr bwMode="auto">
          <a:xfrm>
            <a:off x="609600" y="871538"/>
            <a:ext cx="7620000" cy="3292475"/>
          </a:xfrm>
          <a:prstGeom prst="rect">
            <a:avLst/>
          </a:prstGeom>
          <a:noFill/>
          <a:ln w="9525">
            <a:noFill/>
            <a:miter lim="800000"/>
            <a:headEnd/>
            <a:tailEnd/>
          </a:ln>
        </p:spPr>
        <p:txBody>
          <a:bodyPr>
            <a:spAutoFit/>
          </a:bodyPr>
          <a:lstStyle/>
          <a:p>
            <a:r>
              <a:rPr lang="en-US" b="1"/>
              <a:t>	</a:t>
            </a:r>
            <a:r>
              <a:rPr lang="en-US" b="1">
                <a:latin typeface="Wingdings" pitchFamily="2" charset="2"/>
              </a:rPr>
              <a:t>l</a:t>
            </a:r>
            <a:r>
              <a:rPr lang="en-US" sz="1700" b="1"/>
              <a:t> Trust is the foundation of teamwork.</a:t>
            </a:r>
          </a:p>
          <a:p>
            <a:r>
              <a:rPr lang="en-US" sz="1000" b="1"/>
              <a:t>	</a:t>
            </a:r>
            <a:r>
              <a:rPr lang="en-US" b="1"/>
              <a:t/>
            </a:r>
            <a:br>
              <a:rPr lang="en-US" b="1"/>
            </a:br>
            <a:r>
              <a:rPr lang="en-US" b="1"/>
              <a:t>	</a:t>
            </a:r>
            <a:r>
              <a:rPr lang="en-US" sz="1600" b="1">
                <a:latin typeface="Wingdings" pitchFamily="2" charset="2"/>
              </a:rPr>
              <a:t>l</a:t>
            </a:r>
            <a:r>
              <a:rPr lang="en-US" sz="1600" b="1"/>
              <a:t>  </a:t>
            </a:r>
            <a:r>
              <a:rPr lang="en-US" sz="1700" b="1"/>
              <a:t>The three most important trust-building behaviors are:</a:t>
            </a:r>
          </a:p>
          <a:p>
            <a:r>
              <a:rPr lang="en-US" b="1"/>
              <a:t>	       </a:t>
            </a:r>
            <a:r>
              <a:rPr lang="en-US" sz="1700" b="1"/>
              <a:t>1.  Openness </a:t>
            </a:r>
          </a:p>
          <a:p>
            <a:r>
              <a:rPr lang="en-US" b="1"/>
              <a:t>	      	</a:t>
            </a:r>
            <a:r>
              <a:rPr lang="en-US" sz="1400" b="1"/>
              <a:t>- Share ideas, questions and concerns</a:t>
            </a:r>
          </a:p>
          <a:p>
            <a:r>
              <a:rPr lang="en-US" sz="1400" b="1"/>
              <a:t>	           	- Do not hold back information</a:t>
            </a:r>
          </a:p>
          <a:p>
            <a:endParaRPr lang="en-US" sz="1000" b="1"/>
          </a:p>
          <a:p>
            <a:r>
              <a:rPr lang="en-US" b="1"/>
              <a:t>	       </a:t>
            </a:r>
            <a:r>
              <a:rPr lang="en-US" sz="1700" b="1"/>
              <a:t>2.  Credibility </a:t>
            </a:r>
          </a:p>
          <a:p>
            <a:r>
              <a:rPr lang="en-US" sz="1400" b="1"/>
              <a:t>	           	- Demonstrate your competence</a:t>
            </a:r>
          </a:p>
          <a:p>
            <a:r>
              <a:rPr lang="en-US" sz="1400" b="1"/>
              <a:t>	           	- Do what you promise to do</a:t>
            </a:r>
          </a:p>
          <a:p>
            <a:r>
              <a:rPr lang="en-US" sz="1400" b="1"/>
              <a:t>	           	- If you can’t deliver, own up to it and work out a solution</a:t>
            </a:r>
          </a:p>
          <a:p>
            <a:endParaRPr lang="en-US" sz="1000" b="1"/>
          </a:p>
          <a:p>
            <a:r>
              <a:rPr lang="en-US" b="1"/>
              <a:t>	       </a:t>
            </a:r>
            <a:r>
              <a:rPr lang="en-US" sz="1700" b="1"/>
              <a:t>3. Respect</a:t>
            </a:r>
          </a:p>
          <a:p>
            <a:r>
              <a:rPr lang="en-US" sz="1400" b="1"/>
              <a:t>	           	</a:t>
            </a:r>
            <a:endParaRPr lang="en-US"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7" descr="PowerPoint - BG.jpg"/>
          <p:cNvPicPr>
            <a:picLocks noChangeAspect="1"/>
          </p:cNvPicPr>
          <p:nvPr/>
        </p:nvPicPr>
        <p:blipFill>
          <a:blip r:embed="rId3" cstate="print"/>
          <a:stretch>
            <a:fillRect/>
          </a:stretch>
        </p:blipFill>
        <p:spPr bwMode="auto">
          <a:xfrm>
            <a:off x="7381" y="0"/>
            <a:ext cx="9129238" cy="5143500"/>
          </a:xfrm>
          <a:prstGeom prst="rect">
            <a:avLst/>
          </a:prstGeom>
          <a:noFill/>
          <a:ln w="9525">
            <a:noFill/>
            <a:miter lim="800000"/>
            <a:headEnd/>
            <a:tailEnd/>
          </a:ln>
        </p:spPr>
      </p:pic>
      <p:sp>
        <p:nvSpPr>
          <p:cNvPr id="17411" name="TextBox 8"/>
          <p:cNvSpPr txBox="1">
            <a:spLocks noChangeArrowheads="1"/>
          </p:cNvSpPr>
          <p:nvPr/>
        </p:nvSpPr>
        <p:spPr bwMode="auto">
          <a:xfrm>
            <a:off x="1866900" y="312738"/>
            <a:ext cx="5410200" cy="430212"/>
          </a:xfrm>
          <a:prstGeom prst="rect">
            <a:avLst/>
          </a:prstGeom>
          <a:noFill/>
          <a:ln w="9525">
            <a:noFill/>
            <a:miter lim="800000"/>
            <a:headEnd/>
            <a:tailEnd/>
          </a:ln>
        </p:spPr>
        <p:txBody>
          <a:bodyPr>
            <a:spAutoFit/>
          </a:bodyPr>
          <a:lstStyle/>
          <a:p>
            <a:pPr algn="ctr"/>
            <a:r>
              <a:rPr lang="en-US" sz="2200" b="1" u="sng"/>
              <a:t>KEY TRAINING POINTS</a:t>
            </a:r>
          </a:p>
        </p:txBody>
      </p:sp>
      <p:sp>
        <p:nvSpPr>
          <p:cNvPr id="17412" name="TextBox 9"/>
          <p:cNvSpPr txBox="1">
            <a:spLocks noChangeArrowheads="1"/>
          </p:cNvSpPr>
          <p:nvPr/>
        </p:nvSpPr>
        <p:spPr bwMode="auto">
          <a:xfrm>
            <a:off x="609600" y="871538"/>
            <a:ext cx="7620000" cy="3508375"/>
          </a:xfrm>
          <a:prstGeom prst="rect">
            <a:avLst/>
          </a:prstGeom>
          <a:noFill/>
          <a:ln w="9525">
            <a:noFill/>
            <a:miter lim="800000"/>
            <a:headEnd/>
            <a:tailEnd/>
          </a:ln>
        </p:spPr>
        <p:txBody>
          <a:bodyPr>
            <a:spAutoFit/>
          </a:bodyPr>
          <a:lstStyle/>
          <a:p>
            <a:r>
              <a:rPr lang="en-US" b="1"/>
              <a:t>	</a:t>
            </a:r>
            <a:r>
              <a:rPr lang="en-US" b="1">
                <a:latin typeface="Wingdings" pitchFamily="2" charset="2"/>
              </a:rPr>
              <a:t>l</a:t>
            </a:r>
            <a:r>
              <a:rPr lang="en-US" sz="1700" b="1"/>
              <a:t> Trust is the foundation of teamwork.</a:t>
            </a:r>
          </a:p>
          <a:p>
            <a:r>
              <a:rPr lang="en-US" sz="1000" b="1"/>
              <a:t>	</a:t>
            </a:r>
            <a:r>
              <a:rPr lang="en-US" b="1"/>
              <a:t/>
            </a:r>
            <a:br>
              <a:rPr lang="en-US" b="1"/>
            </a:br>
            <a:r>
              <a:rPr lang="en-US" b="1"/>
              <a:t>	</a:t>
            </a:r>
            <a:r>
              <a:rPr lang="en-US" sz="1600" b="1">
                <a:latin typeface="Wingdings" pitchFamily="2" charset="2"/>
              </a:rPr>
              <a:t>l</a:t>
            </a:r>
            <a:r>
              <a:rPr lang="en-US" sz="1600" b="1"/>
              <a:t>  </a:t>
            </a:r>
            <a:r>
              <a:rPr lang="en-US" sz="1700" b="1"/>
              <a:t>The three most important trust-building behaviors are:</a:t>
            </a:r>
          </a:p>
          <a:p>
            <a:r>
              <a:rPr lang="en-US" b="1"/>
              <a:t>	       </a:t>
            </a:r>
            <a:r>
              <a:rPr lang="en-US" sz="1700" b="1"/>
              <a:t>1.  Openness </a:t>
            </a:r>
          </a:p>
          <a:p>
            <a:r>
              <a:rPr lang="en-US" b="1"/>
              <a:t>	      	</a:t>
            </a:r>
            <a:r>
              <a:rPr lang="en-US" sz="1400" b="1"/>
              <a:t>- Share ideas, questions and concerns</a:t>
            </a:r>
          </a:p>
          <a:p>
            <a:r>
              <a:rPr lang="en-US" sz="1400" b="1"/>
              <a:t>	           	- Do not hold back information</a:t>
            </a:r>
          </a:p>
          <a:p>
            <a:endParaRPr lang="en-US" sz="1000" b="1"/>
          </a:p>
          <a:p>
            <a:r>
              <a:rPr lang="en-US" b="1"/>
              <a:t>	       </a:t>
            </a:r>
            <a:r>
              <a:rPr lang="en-US" sz="1700" b="1"/>
              <a:t>2.  Credibility </a:t>
            </a:r>
          </a:p>
          <a:p>
            <a:r>
              <a:rPr lang="en-US" sz="1400" b="1"/>
              <a:t>	           	- Demonstrate your competence</a:t>
            </a:r>
          </a:p>
          <a:p>
            <a:r>
              <a:rPr lang="en-US" sz="1400" b="1"/>
              <a:t>	           	- Do what you promise to do</a:t>
            </a:r>
          </a:p>
          <a:p>
            <a:r>
              <a:rPr lang="en-US" sz="1400" b="1"/>
              <a:t>	           	- If you can’t deliver, own up to it and work out a solution</a:t>
            </a:r>
          </a:p>
          <a:p>
            <a:endParaRPr lang="en-US" sz="1000" b="1"/>
          </a:p>
          <a:p>
            <a:r>
              <a:rPr lang="en-US" b="1"/>
              <a:t>	       </a:t>
            </a:r>
            <a:r>
              <a:rPr lang="en-US" sz="1700" b="1"/>
              <a:t>3. Respect</a:t>
            </a:r>
          </a:p>
          <a:p>
            <a:r>
              <a:rPr lang="en-US" sz="1400" b="1"/>
              <a:t>	           	- Acknowledge the skill and expertise of your team</a:t>
            </a:r>
          </a:p>
          <a:p>
            <a:r>
              <a:rPr lang="en-US" sz="1400" b="1"/>
              <a:t>	           	</a:t>
            </a:r>
            <a:endParaRPr lang="en-US"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7" descr="PowerPoint - BG.jpg"/>
          <p:cNvPicPr>
            <a:picLocks noChangeAspect="1"/>
          </p:cNvPicPr>
          <p:nvPr/>
        </p:nvPicPr>
        <p:blipFill>
          <a:blip r:embed="rId3" cstate="print"/>
          <a:stretch>
            <a:fillRect/>
          </a:stretch>
        </p:blipFill>
        <p:spPr bwMode="auto">
          <a:xfrm>
            <a:off x="7381" y="0"/>
            <a:ext cx="9129238" cy="5143500"/>
          </a:xfrm>
          <a:prstGeom prst="rect">
            <a:avLst/>
          </a:prstGeom>
          <a:noFill/>
          <a:ln w="9525">
            <a:noFill/>
            <a:miter lim="800000"/>
            <a:headEnd/>
            <a:tailEnd/>
          </a:ln>
        </p:spPr>
      </p:pic>
      <p:sp>
        <p:nvSpPr>
          <p:cNvPr id="18435" name="TextBox 8"/>
          <p:cNvSpPr txBox="1">
            <a:spLocks noChangeArrowheads="1"/>
          </p:cNvSpPr>
          <p:nvPr/>
        </p:nvSpPr>
        <p:spPr bwMode="auto">
          <a:xfrm>
            <a:off x="1866900" y="312738"/>
            <a:ext cx="5410200" cy="430212"/>
          </a:xfrm>
          <a:prstGeom prst="rect">
            <a:avLst/>
          </a:prstGeom>
          <a:noFill/>
          <a:ln w="9525">
            <a:noFill/>
            <a:miter lim="800000"/>
            <a:headEnd/>
            <a:tailEnd/>
          </a:ln>
        </p:spPr>
        <p:txBody>
          <a:bodyPr>
            <a:spAutoFit/>
          </a:bodyPr>
          <a:lstStyle/>
          <a:p>
            <a:pPr algn="ctr"/>
            <a:r>
              <a:rPr lang="en-US" sz="2200" b="1" u="sng"/>
              <a:t>KEY TRAINING POINTS</a:t>
            </a:r>
          </a:p>
        </p:txBody>
      </p:sp>
      <p:sp>
        <p:nvSpPr>
          <p:cNvPr id="18436" name="TextBox 9"/>
          <p:cNvSpPr txBox="1">
            <a:spLocks noChangeArrowheads="1"/>
          </p:cNvSpPr>
          <p:nvPr/>
        </p:nvSpPr>
        <p:spPr bwMode="auto">
          <a:xfrm>
            <a:off x="609600" y="871538"/>
            <a:ext cx="7620000" cy="4062412"/>
          </a:xfrm>
          <a:prstGeom prst="rect">
            <a:avLst/>
          </a:prstGeom>
          <a:noFill/>
          <a:ln w="9525">
            <a:noFill/>
            <a:miter lim="800000"/>
            <a:headEnd/>
            <a:tailEnd/>
          </a:ln>
        </p:spPr>
        <p:txBody>
          <a:bodyPr>
            <a:spAutoFit/>
          </a:bodyPr>
          <a:lstStyle/>
          <a:p>
            <a:r>
              <a:rPr lang="en-US" b="1"/>
              <a:t>	</a:t>
            </a:r>
            <a:r>
              <a:rPr lang="en-US" b="1">
                <a:latin typeface="Wingdings" pitchFamily="2" charset="2"/>
              </a:rPr>
              <a:t>l</a:t>
            </a:r>
            <a:r>
              <a:rPr lang="en-US" sz="1700" b="1"/>
              <a:t> Trust is the foundation of teamwork.</a:t>
            </a:r>
          </a:p>
          <a:p>
            <a:r>
              <a:rPr lang="en-US" sz="1000" b="1"/>
              <a:t>	</a:t>
            </a:r>
            <a:r>
              <a:rPr lang="en-US" b="1"/>
              <a:t/>
            </a:r>
            <a:br>
              <a:rPr lang="en-US" b="1"/>
            </a:br>
            <a:r>
              <a:rPr lang="en-US" b="1"/>
              <a:t>	</a:t>
            </a:r>
            <a:r>
              <a:rPr lang="en-US" sz="1600" b="1">
                <a:latin typeface="Wingdings" pitchFamily="2" charset="2"/>
              </a:rPr>
              <a:t>l</a:t>
            </a:r>
            <a:r>
              <a:rPr lang="en-US" sz="1600" b="1"/>
              <a:t>  </a:t>
            </a:r>
            <a:r>
              <a:rPr lang="en-US" sz="1700" b="1"/>
              <a:t>The three most important trust-building behaviors are:</a:t>
            </a:r>
          </a:p>
          <a:p>
            <a:r>
              <a:rPr lang="en-US" b="1"/>
              <a:t>	       </a:t>
            </a:r>
            <a:r>
              <a:rPr lang="en-US" sz="1700" b="1"/>
              <a:t>1.  Openness </a:t>
            </a:r>
          </a:p>
          <a:p>
            <a:r>
              <a:rPr lang="en-US" b="1"/>
              <a:t>	      	</a:t>
            </a:r>
            <a:r>
              <a:rPr lang="en-US" sz="1400" b="1"/>
              <a:t>- Share ideas, questions and concerns</a:t>
            </a:r>
          </a:p>
          <a:p>
            <a:r>
              <a:rPr lang="en-US" sz="1400" b="1"/>
              <a:t>	           	- Do not hold back information</a:t>
            </a:r>
          </a:p>
          <a:p>
            <a:endParaRPr lang="en-US" sz="1000" b="1"/>
          </a:p>
          <a:p>
            <a:r>
              <a:rPr lang="en-US" b="1"/>
              <a:t>	       </a:t>
            </a:r>
            <a:r>
              <a:rPr lang="en-US" sz="1700" b="1"/>
              <a:t>2.  Credibility </a:t>
            </a:r>
          </a:p>
          <a:p>
            <a:r>
              <a:rPr lang="en-US" sz="1400" b="1"/>
              <a:t>	           	- Demonstrate your competence</a:t>
            </a:r>
          </a:p>
          <a:p>
            <a:r>
              <a:rPr lang="en-US" sz="1400" b="1"/>
              <a:t>	           	- Do what you promise to do</a:t>
            </a:r>
          </a:p>
          <a:p>
            <a:r>
              <a:rPr lang="en-US" sz="1400" b="1"/>
              <a:t>	           	- If you can’t deliver, own up to it and work out a solution</a:t>
            </a:r>
          </a:p>
          <a:p>
            <a:endParaRPr lang="en-US" sz="1000" b="1"/>
          </a:p>
          <a:p>
            <a:r>
              <a:rPr lang="en-US" b="1"/>
              <a:t>	       </a:t>
            </a:r>
            <a:r>
              <a:rPr lang="en-US" sz="1700" b="1"/>
              <a:t>3. Respect</a:t>
            </a:r>
          </a:p>
          <a:p>
            <a:r>
              <a:rPr lang="en-US" sz="1400" b="1"/>
              <a:t>	           	- Acknowledge the skill and expertise of your team</a:t>
            </a:r>
          </a:p>
          <a:p>
            <a:r>
              <a:rPr lang="en-US" sz="1400" b="1"/>
              <a:t>	           	- Respond to legitimate concerns of your team</a:t>
            </a:r>
          </a:p>
          <a:p>
            <a:endParaRPr lang="en-US" sz="1000" b="1"/>
          </a:p>
          <a:p>
            <a:r>
              <a:rPr lang="en-US" b="1"/>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7" descr="PowerPoint - BG.jpg"/>
          <p:cNvPicPr>
            <a:picLocks noChangeAspect="1"/>
          </p:cNvPicPr>
          <p:nvPr/>
        </p:nvPicPr>
        <p:blipFill>
          <a:blip r:embed="rId3" cstate="print"/>
          <a:stretch>
            <a:fillRect/>
          </a:stretch>
        </p:blipFill>
        <p:spPr bwMode="auto">
          <a:xfrm>
            <a:off x="7381" y="0"/>
            <a:ext cx="9129238" cy="5143500"/>
          </a:xfrm>
          <a:prstGeom prst="rect">
            <a:avLst/>
          </a:prstGeom>
          <a:noFill/>
          <a:ln w="9525">
            <a:noFill/>
            <a:miter lim="800000"/>
            <a:headEnd/>
            <a:tailEnd/>
          </a:ln>
        </p:spPr>
      </p:pic>
      <p:sp>
        <p:nvSpPr>
          <p:cNvPr id="19459" name="TextBox 8"/>
          <p:cNvSpPr txBox="1">
            <a:spLocks noChangeArrowheads="1"/>
          </p:cNvSpPr>
          <p:nvPr/>
        </p:nvSpPr>
        <p:spPr bwMode="auto">
          <a:xfrm>
            <a:off x="1866900" y="312738"/>
            <a:ext cx="5410200" cy="430212"/>
          </a:xfrm>
          <a:prstGeom prst="rect">
            <a:avLst/>
          </a:prstGeom>
          <a:noFill/>
          <a:ln w="9525">
            <a:noFill/>
            <a:miter lim="800000"/>
            <a:headEnd/>
            <a:tailEnd/>
          </a:ln>
        </p:spPr>
        <p:txBody>
          <a:bodyPr>
            <a:spAutoFit/>
          </a:bodyPr>
          <a:lstStyle/>
          <a:p>
            <a:pPr algn="ctr"/>
            <a:r>
              <a:rPr lang="en-US" sz="2200" b="1" u="sng"/>
              <a:t>KEY TRAINING POINTS</a:t>
            </a:r>
          </a:p>
        </p:txBody>
      </p:sp>
      <p:sp>
        <p:nvSpPr>
          <p:cNvPr id="19460" name="TextBox 9"/>
          <p:cNvSpPr txBox="1">
            <a:spLocks noChangeArrowheads="1"/>
          </p:cNvSpPr>
          <p:nvPr/>
        </p:nvSpPr>
        <p:spPr bwMode="auto">
          <a:xfrm>
            <a:off x="609600" y="871538"/>
            <a:ext cx="7620000" cy="4062412"/>
          </a:xfrm>
          <a:prstGeom prst="rect">
            <a:avLst/>
          </a:prstGeom>
          <a:noFill/>
          <a:ln w="9525">
            <a:noFill/>
            <a:miter lim="800000"/>
            <a:headEnd/>
            <a:tailEnd/>
          </a:ln>
        </p:spPr>
        <p:txBody>
          <a:bodyPr>
            <a:spAutoFit/>
          </a:bodyPr>
          <a:lstStyle/>
          <a:p>
            <a:r>
              <a:rPr lang="en-US" b="1"/>
              <a:t>	</a:t>
            </a:r>
            <a:r>
              <a:rPr lang="en-US" b="1">
                <a:latin typeface="Wingdings" pitchFamily="2" charset="2"/>
              </a:rPr>
              <a:t>l</a:t>
            </a:r>
            <a:r>
              <a:rPr lang="en-US" sz="1700" b="1"/>
              <a:t> Trust is the foundation of teamwork.</a:t>
            </a:r>
          </a:p>
          <a:p>
            <a:r>
              <a:rPr lang="en-US" sz="1000" b="1"/>
              <a:t>	</a:t>
            </a:r>
            <a:r>
              <a:rPr lang="en-US" b="1"/>
              <a:t/>
            </a:r>
            <a:br>
              <a:rPr lang="en-US" b="1"/>
            </a:br>
            <a:r>
              <a:rPr lang="en-US" b="1"/>
              <a:t>	</a:t>
            </a:r>
            <a:r>
              <a:rPr lang="en-US" sz="1600" b="1">
                <a:latin typeface="Wingdings" pitchFamily="2" charset="2"/>
              </a:rPr>
              <a:t>l</a:t>
            </a:r>
            <a:r>
              <a:rPr lang="en-US" sz="1600" b="1"/>
              <a:t>  </a:t>
            </a:r>
            <a:r>
              <a:rPr lang="en-US" sz="1700" b="1"/>
              <a:t>The three most important trust-building behaviors are:</a:t>
            </a:r>
          </a:p>
          <a:p>
            <a:r>
              <a:rPr lang="en-US" b="1"/>
              <a:t>	       </a:t>
            </a:r>
            <a:r>
              <a:rPr lang="en-US" sz="1700" b="1"/>
              <a:t>1.  Openness </a:t>
            </a:r>
          </a:p>
          <a:p>
            <a:r>
              <a:rPr lang="en-US" b="1"/>
              <a:t>	      	</a:t>
            </a:r>
            <a:r>
              <a:rPr lang="en-US" sz="1400" b="1"/>
              <a:t>- Share ideas, questions and concerns</a:t>
            </a:r>
          </a:p>
          <a:p>
            <a:r>
              <a:rPr lang="en-US" sz="1400" b="1"/>
              <a:t>	           	- Do not hold back information</a:t>
            </a:r>
          </a:p>
          <a:p>
            <a:endParaRPr lang="en-US" sz="1000" b="1"/>
          </a:p>
          <a:p>
            <a:r>
              <a:rPr lang="en-US" b="1"/>
              <a:t>	       </a:t>
            </a:r>
            <a:r>
              <a:rPr lang="en-US" sz="1700" b="1"/>
              <a:t>2.  Credibility </a:t>
            </a:r>
          </a:p>
          <a:p>
            <a:r>
              <a:rPr lang="en-US" sz="1400" b="1"/>
              <a:t>	           	- Demonstrate your competence</a:t>
            </a:r>
          </a:p>
          <a:p>
            <a:r>
              <a:rPr lang="en-US" sz="1400" b="1"/>
              <a:t>	           	- Do what you promise to do</a:t>
            </a:r>
          </a:p>
          <a:p>
            <a:r>
              <a:rPr lang="en-US" sz="1400" b="1"/>
              <a:t>	           	- If you can’t deliver, own up to it and work out a solution</a:t>
            </a:r>
          </a:p>
          <a:p>
            <a:endParaRPr lang="en-US" sz="1000" b="1"/>
          </a:p>
          <a:p>
            <a:r>
              <a:rPr lang="en-US" b="1"/>
              <a:t>	       </a:t>
            </a:r>
            <a:r>
              <a:rPr lang="en-US" sz="1700" b="1"/>
              <a:t>3. Respect</a:t>
            </a:r>
          </a:p>
          <a:p>
            <a:r>
              <a:rPr lang="en-US" sz="1400" b="1"/>
              <a:t>	           	- Acknowledge the skill and expertise of your team</a:t>
            </a:r>
          </a:p>
          <a:p>
            <a:r>
              <a:rPr lang="en-US" sz="1400" b="1"/>
              <a:t>	           	- Respond to legitimate concerns of your team</a:t>
            </a:r>
          </a:p>
          <a:p>
            <a:endParaRPr lang="en-US" sz="1000" b="1"/>
          </a:p>
          <a:p>
            <a:r>
              <a:rPr lang="en-US" b="1"/>
              <a:t> 	</a:t>
            </a:r>
            <a:r>
              <a:rPr lang="en-US" sz="1600" b="1">
                <a:latin typeface="Wingdings" pitchFamily="2" charset="2"/>
              </a:rPr>
              <a:t>l</a:t>
            </a:r>
            <a:r>
              <a:rPr lang="en-US" sz="1600" b="1"/>
              <a:t>  </a:t>
            </a:r>
            <a:r>
              <a:rPr lang="en-US" sz="1700" b="1"/>
              <a:t>Trust-building behavior must be genuine and ongoing.</a:t>
            </a:r>
            <a:endParaRPr lang="en-US" b="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7" descr="PowerPoint - BG.jpg"/>
          <p:cNvPicPr>
            <a:picLocks noChangeAspect="1"/>
          </p:cNvPicPr>
          <p:nvPr/>
        </p:nvPicPr>
        <p:blipFill>
          <a:blip r:embed="rId3" cstate="print"/>
          <a:stretch>
            <a:fillRect/>
          </a:stretch>
        </p:blipFill>
        <p:spPr bwMode="auto">
          <a:xfrm>
            <a:off x="7381" y="0"/>
            <a:ext cx="9129238" cy="5143500"/>
          </a:xfrm>
          <a:prstGeom prst="rect">
            <a:avLst/>
          </a:prstGeom>
          <a:noFill/>
          <a:ln w="9525">
            <a:noFill/>
            <a:miter lim="800000"/>
            <a:headEnd/>
            <a:tailEnd/>
          </a:ln>
        </p:spPr>
      </p:pic>
      <p:sp>
        <p:nvSpPr>
          <p:cNvPr id="20483" name="TextBox 4"/>
          <p:cNvSpPr txBox="1">
            <a:spLocks noChangeArrowheads="1"/>
          </p:cNvSpPr>
          <p:nvPr/>
        </p:nvSpPr>
        <p:spPr bwMode="auto">
          <a:xfrm>
            <a:off x="4191000" y="1276350"/>
            <a:ext cx="4419600" cy="2032000"/>
          </a:xfrm>
          <a:prstGeom prst="rect">
            <a:avLst/>
          </a:prstGeom>
          <a:noFill/>
          <a:ln w="9525">
            <a:noFill/>
            <a:miter lim="800000"/>
            <a:headEnd/>
            <a:tailEnd/>
          </a:ln>
        </p:spPr>
        <p:txBody>
          <a:bodyPr>
            <a:spAutoFit/>
          </a:bodyPr>
          <a:lstStyle/>
          <a:p>
            <a:endParaRPr lang="en-US" b="1"/>
          </a:p>
          <a:p>
            <a:endParaRPr lang="en-US" b="1"/>
          </a:p>
          <a:p>
            <a:endParaRPr lang="en-US" b="1"/>
          </a:p>
          <a:p>
            <a:r>
              <a:rPr lang="en-US" b="1"/>
              <a:t>Trust allows people in organizations </a:t>
            </a:r>
          </a:p>
          <a:p>
            <a:r>
              <a:rPr lang="en-US" b="1"/>
              <a:t>to work together more effectively.</a:t>
            </a:r>
          </a:p>
          <a:p>
            <a:endParaRPr lang="en-US" b="1"/>
          </a:p>
          <a:p>
            <a:r>
              <a:rPr lang="en-US" b="1"/>
              <a:t>	</a:t>
            </a:r>
          </a:p>
        </p:txBody>
      </p:sp>
      <p:pic>
        <p:nvPicPr>
          <p:cNvPr id="6" name="Picture 5" descr="Blue Collar.jpg"/>
          <p:cNvPicPr>
            <a:picLocks noChangeAspect="1"/>
          </p:cNvPicPr>
          <p:nvPr/>
        </p:nvPicPr>
        <p:blipFill>
          <a:blip r:embed="rId4" cstate="print"/>
          <a:stretch>
            <a:fillRect/>
          </a:stretch>
        </p:blipFill>
        <p:spPr>
          <a:xfrm>
            <a:off x="685800" y="1428750"/>
            <a:ext cx="3149599" cy="209973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Yellow.jpg"/>
          <p:cNvPicPr>
            <a:picLocks noChangeAspect="1"/>
          </p:cNvPicPr>
          <p:nvPr/>
        </p:nvPicPr>
        <p:blipFill>
          <a:blip r:embed="rId3" cstate="print"/>
          <a:stretch>
            <a:fillRect/>
          </a:stretch>
        </p:blipFill>
        <p:spPr>
          <a:xfrm>
            <a:off x="7381" y="0"/>
            <a:ext cx="9129238" cy="5143499"/>
          </a:xfrm>
          <a:prstGeom prst="rect">
            <a:avLst/>
          </a:prstGeom>
        </p:spPr>
      </p:pic>
      <p:sp>
        <p:nvSpPr>
          <p:cNvPr id="3075" name="TextBox 5"/>
          <p:cNvSpPr txBox="1">
            <a:spLocks noChangeArrowheads="1"/>
          </p:cNvSpPr>
          <p:nvPr/>
        </p:nvSpPr>
        <p:spPr bwMode="auto">
          <a:xfrm>
            <a:off x="1905000" y="1611313"/>
            <a:ext cx="5334000" cy="1092200"/>
          </a:xfrm>
          <a:prstGeom prst="rect">
            <a:avLst/>
          </a:prstGeom>
          <a:noFill/>
          <a:ln w="9525">
            <a:noFill/>
            <a:miter lim="800000"/>
            <a:headEnd/>
            <a:tailEnd/>
          </a:ln>
        </p:spPr>
        <p:txBody>
          <a:bodyPr>
            <a:spAutoFit/>
          </a:bodyPr>
          <a:lstStyle/>
          <a:p>
            <a:pPr algn="ctr"/>
            <a:r>
              <a:rPr lang="en-US" sz="6500" dirty="0">
                <a:effectLst>
                  <a:outerShdw blurRad="50800" dist="38100" dir="2700000" algn="tl" rotWithShape="0">
                    <a:prstClr val="black">
                      <a:alpha val="40000"/>
                    </a:prstClr>
                  </a:outerShdw>
                </a:effectLst>
                <a:latin typeface="Arial Black" pitchFamily="34" charset="0"/>
              </a:rPr>
              <a:t>Teamwork:</a:t>
            </a:r>
          </a:p>
        </p:txBody>
      </p:sp>
      <p:sp>
        <p:nvSpPr>
          <p:cNvPr id="3076" name="TextBox 6"/>
          <p:cNvSpPr txBox="1">
            <a:spLocks noChangeArrowheads="1"/>
          </p:cNvSpPr>
          <p:nvPr/>
        </p:nvSpPr>
        <p:spPr bwMode="auto">
          <a:xfrm>
            <a:off x="990600" y="2627313"/>
            <a:ext cx="7162800" cy="554037"/>
          </a:xfrm>
          <a:prstGeom prst="rect">
            <a:avLst/>
          </a:prstGeom>
          <a:noFill/>
          <a:ln w="9525">
            <a:noFill/>
            <a:miter lim="800000"/>
            <a:headEnd/>
            <a:tailEnd/>
          </a:ln>
        </p:spPr>
        <p:txBody>
          <a:bodyPr>
            <a:spAutoFit/>
          </a:bodyPr>
          <a:lstStyle/>
          <a:p>
            <a:pPr algn="ctr"/>
            <a:r>
              <a:rPr lang="en-US" sz="3000" i="1" dirty="0">
                <a:latin typeface="Arial Black" pitchFamily="34" charset="0"/>
              </a:rPr>
              <a:t>What’s Trust Got To Do </a:t>
            </a:r>
            <a:r>
              <a:rPr lang="en-US" sz="3000" i="1" dirty="0">
                <a:effectLst>
                  <a:outerShdw blurRad="50800" dist="38100" dir="2700000" algn="tl" rotWithShape="0">
                    <a:prstClr val="black">
                      <a:alpha val="40000"/>
                    </a:prstClr>
                  </a:outerShdw>
                </a:effectLst>
                <a:latin typeface="Arial Black" pitchFamily="34" charset="0"/>
              </a:rPr>
              <a:t>With</a:t>
            </a:r>
            <a:r>
              <a:rPr lang="en-US" sz="3000" i="1" dirty="0">
                <a:latin typeface="Arial Black" pitchFamily="34" charset="0"/>
              </a:rPr>
              <a:t> It?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7" descr="PowerPoint - BG.jpg"/>
          <p:cNvPicPr>
            <a:picLocks noChangeAspect="1"/>
          </p:cNvPicPr>
          <p:nvPr/>
        </p:nvPicPr>
        <p:blipFill>
          <a:blip r:embed="rId3" cstate="print"/>
          <a:stretch>
            <a:fillRect/>
          </a:stretch>
        </p:blipFill>
        <p:spPr bwMode="auto">
          <a:xfrm>
            <a:off x="7381" y="0"/>
            <a:ext cx="9129238" cy="5143500"/>
          </a:xfrm>
          <a:prstGeom prst="rect">
            <a:avLst/>
          </a:prstGeom>
          <a:noFill/>
          <a:ln w="9525">
            <a:noFill/>
            <a:miter lim="800000"/>
            <a:headEnd/>
            <a:tailEnd/>
          </a:ln>
        </p:spPr>
      </p:pic>
      <p:sp>
        <p:nvSpPr>
          <p:cNvPr id="21507" name="TextBox 4"/>
          <p:cNvSpPr txBox="1">
            <a:spLocks noChangeArrowheads="1"/>
          </p:cNvSpPr>
          <p:nvPr/>
        </p:nvSpPr>
        <p:spPr bwMode="auto">
          <a:xfrm>
            <a:off x="4191000" y="1276350"/>
            <a:ext cx="4419600" cy="3140075"/>
          </a:xfrm>
          <a:prstGeom prst="rect">
            <a:avLst/>
          </a:prstGeom>
          <a:noFill/>
          <a:ln w="9525">
            <a:noFill/>
            <a:miter lim="800000"/>
            <a:headEnd/>
            <a:tailEnd/>
          </a:ln>
        </p:spPr>
        <p:txBody>
          <a:bodyPr>
            <a:spAutoFit/>
          </a:bodyPr>
          <a:lstStyle/>
          <a:p>
            <a:r>
              <a:rPr lang="en-US" b="1"/>
              <a:t>Trust allows people in organizations </a:t>
            </a:r>
          </a:p>
          <a:p>
            <a:r>
              <a:rPr lang="en-US" b="1"/>
              <a:t>to work together more effectively.</a:t>
            </a:r>
          </a:p>
          <a:p>
            <a:endParaRPr lang="en-US" b="1"/>
          </a:p>
          <a:p>
            <a:r>
              <a:rPr lang="en-US" b="1"/>
              <a:t>Your ability to trust others grows with your own ability to trust yourself…</a:t>
            </a:r>
          </a:p>
          <a:p>
            <a:r>
              <a:rPr lang="en-US" b="1"/>
              <a:t>others’ willingness to put their trust in </a:t>
            </a:r>
          </a:p>
          <a:p>
            <a:r>
              <a:rPr lang="en-US" b="1"/>
              <a:t>you is influenced by their perception </a:t>
            </a:r>
          </a:p>
          <a:p>
            <a:r>
              <a:rPr lang="en-US" b="1"/>
              <a:t>that you see yourself as trustworthy.</a:t>
            </a:r>
          </a:p>
          <a:p>
            <a:endParaRPr lang="en-US" b="1"/>
          </a:p>
          <a:p>
            <a:r>
              <a:rPr lang="en-US" b="1"/>
              <a:t>	     </a:t>
            </a:r>
            <a:r>
              <a:rPr lang="en-US" sz="1600" b="1"/>
              <a:t>- Harvard Management Update</a:t>
            </a:r>
            <a:r>
              <a:rPr lang="en-US" b="1"/>
              <a:t>	</a:t>
            </a:r>
          </a:p>
        </p:txBody>
      </p:sp>
      <p:pic>
        <p:nvPicPr>
          <p:cNvPr id="6" name="Picture 5" descr="Blue Collar.jpg"/>
          <p:cNvPicPr>
            <a:picLocks noChangeAspect="1"/>
          </p:cNvPicPr>
          <p:nvPr/>
        </p:nvPicPr>
        <p:blipFill>
          <a:blip r:embed="rId4" cstate="print"/>
          <a:stretch>
            <a:fillRect/>
          </a:stretch>
        </p:blipFill>
        <p:spPr>
          <a:xfrm>
            <a:off x="685800" y="1428750"/>
            <a:ext cx="3149599" cy="209973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8" descr="PowerPoint - BG.jpg"/>
          <p:cNvPicPr>
            <a:picLocks noChangeAspect="1"/>
          </p:cNvPicPr>
          <p:nvPr/>
        </p:nvPicPr>
        <p:blipFill>
          <a:blip r:embed="rId3" cstate="print"/>
          <a:stretch>
            <a:fillRect/>
          </a:stretch>
        </p:blipFill>
        <p:spPr bwMode="auto">
          <a:xfrm>
            <a:off x="7381" y="0"/>
            <a:ext cx="9129238" cy="5143500"/>
          </a:xfrm>
          <a:prstGeom prst="rect">
            <a:avLst/>
          </a:prstGeom>
          <a:noFill/>
          <a:ln w="9525">
            <a:noFill/>
            <a:miter lim="800000"/>
            <a:headEnd/>
            <a:tailEnd/>
          </a:ln>
        </p:spPr>
      </p:pic>
      <p:sp>
        <p:nvSpPr>
          <p:cNvPr id="22531" name="TextBox 2"/>
          <p:cNvSpPr txBox="1">
            <a:spLocks noChangeArrowheads="1"/>
          </p:cNvSpPr>
          <p:nvPr/>
        </p:nvSpPr>
        <p:spPr bwMode="auto">
          <a:xfrm>
            <a:off x="4419600" y="1504950"/>
            <a:ext cx="3962400" cy="2032000"/>
          </a:xfrm>
          <a:prstGeom prst="rect">
            <a:avLst/>
          </a:prstGeom>
          <a:noFill/>
          <a:ln w="9525">
            <a:noFill/>
            <a:miter lim="800000"/>
            <a:headEnd/>
            <a:tailEnd/>
          </a:ln>
        </p:spPr>
        <p:txBody>
          <a:bodyPr>
            <a:spAutoFit/>
          </a:bodyPr>
          <a:lstStyle/>
          <a:p>
            <a:r>
              <a:rPr lang="en-US" b="1" i="1"/>
              <a:t>Trust is like money in the bank… </a:t>
            </a:r>
            <a:br>
              <a:rPr lang="en-US" b="1" i="1"/>
            </a:br>
            <a:r>
              <a:rPr lang="en-US" b="1" i="1"/>
              <a:t>It takes a long time to build up </a:t>
            </a:r>
          </a:p>
          <a:p>
            <a:r>
              <a:rPr lang="en-US" b="1" i="1"/>
              <a:t>some solid savings, and it takes </a:t>
            </a:r>
          </a:p>
          <a:p>
            <a:r>
              <a:rPr lang="en-US" b="1" i="1"/>
              <a:t>next to nothing to blow it all.</a:t>
            </a:r>
          </a:p>
          <a:p>
            <a:endParaRPr lang="en-US"/>
          </a:p>
          <a:p>
            <a:r>
              <a:rPr lang="en-US"/>
              <a:t>	</a:t>
            </a:r>
            <a:r>
              <a:rPr lang="en-US" sz="1600" b="1"/>
              <a:t>- “TEAMWORK: What’s Trust</a:t>
            </a:r>
          </a:p>
          <a:p>
            <a:r>
              <a:rPr lang="en-US" sz="1600" b="1"/>
              <a:t>	   Got To Do With It” video</a:t>
            </a:r>
            <a:r>
              <a:rPr lang="en-US" b="1"/>
              <a:t>	</a:t>
            </a:r>
          </a:p>
        </p:txBody>
      </p:sp>
      <p:pic>
        <p:nvPicPr>
          <p:cNvPr id="4" name="Picture 3" descr="Blue Collar.jpg"/>
          <p:cNvPicPr>
            <a:picLocks noChangeAspect="1"/>
          </p:cNvPicPr>
          <p:nvPr/>
        </p:nvPicPr>
        <p:blipFill>
          <a:blip r:embed="rId4" cstate="print"/>
          <a:stretch>
            <a:fillRect/>
          </a:stretch>
        </p:blipFill>
        <p:spPr>
          <a:xfrm>
            <a:off x="889001" y="1429150"/>
            <a:ext cx="3149599" cy="209893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Yellow.jpg"/>
          <p:cNvPicPr>
            <a:picLocks noChangeAspect="1"/>
          </p:cNvPicPr>
          <p:nvPr/>
        </p:nvPicPr>
        <p:blipFill>
          <a:blip r:embed="rId3" cstate="print"/>
          <a:stretch>
            <a:fillRect/>
          </a:stretch>
        </p:blipFill>
        <p:spPr>
          <a:xfrm>
            <a:off x="7381" y="0"/>
            <a:ext cx="9129238" cy="5143499"/>
          </a:xfrm>
          <a:prstGeom prst="rect">
            <a:avLst/>
          </a:prstGeom>
        </p:spPr>
      </p:pic>
      <p:sp>
        <p:nvSpPr>
          <p:cNvPr id="3075" name="TextBox 5"/>
          <p:cNvSpPr txBox="1">
            <a:spLocks noChangeArrowheads="1"/>
          </p:cNvSpPr>
          <p:nvPr/>
        </p:nvSpPr>
        <p:spPr bwMode="auto">
          <a:xfrm>
            <a:off x="1905000" y="1611313"/>
            <a:ext cx="5334000" cy="1092200"/>
          </a:xfrm>
          <a:prstGeom prst="rect">
            <a:avLst/>
          </a:prstGeom>
          <a:noFill/>
          <a:ln w="9525">
            <a:noFill/>
            <a:miter lim="800000"/>
            <a:headEnd/>
            <a:tailEnd/>
          </a:ln>
        </p:spPr>
        <p:txBody>
          <a:bodyPr>
            <a:spAutoFit/>
          </a:bodyPr>
          <a:lstStyle/>
          <a:p>
            <a:pPr algn="ctr"/>
            <a:r>
              <a:rPr lang="en-US" sz="6500" dirty="0">
                <a:effectLst>
                  <a:outerShdw blurRad="50800" dist="38100" dir="2700000" algn="tl" rotWithShape="0">
                    <a:prstClr val="black">
                      <a:alpha val="40000"/>
                    </a:prstClr>
                  </a:outerShdw>
                </a:effectLst>
                <a:latin typeface="Arial Black" pitchFamily="34" charset="0"/>
              </a:rPr>
              <a:t>Teamwork:</a:t>
            </a:r>
          </a:p>
        </p:txBody>
      </p:sp>
      <p:sp>
        <p:nvSpPr>
          <p:cNvPr id="3076" name="TextBox 6"/>
          <p:cNvSpPr txBox="1">
            <a:spLocks noChangeArrowheads="1"/>
          </p:cNvSpPr>
          <p:nvPr/>
        </p:nvSpPr>
        <p:spPr bwMode="auto">
          <a:xfrm>
            <a:off x="990600" y="2627313"/>
            <a:ext cx="7162800" cy="554037"/>
          </a:xfrm>
          <a:prstGeom prst="rect">
            <a:avLst/>
          </a:prstGeom>
          <a:noFill/>
          <a:ln w="9525">
            <a:noFill/>
            <a:miter lim="800000"/>
            <a:headEnd/>
            <a:tailEnd/>
          </a:ln>
        </p:spPr>
        <p:txBody>
          <a:bodyPr>
            <a:spAutoFit/>
          </a:bodyPr>
          <a:lstStyle/>
          <a:p>
            <a:pPr algn="ctr"/>
            <a:r>
              <a:rPr lang="en-US" sz="3000" i="1" dirty="0">
                <a:latin typeface="Arial Black" pitchFamily="34" charset="0"/>
              </a:rPr>
              <a:t>What’s Trust Got To Do </a:t>
            </a:r>
            <a:r>
              <a:rPr lang="en-US" sz="3000" i="1" dirty="0">
                <a:effectLst>
                  <a:outerShdw blurRad="50800" dist="38100" dir="2700000" algn="tl" rotWithShape="0">
                    <a:prstClr val="black">
                      <a:alpha val="40000"/>
                    </a:prstClr>
                  </a:outerShdw>
                </a:effectLst>
                <a:latin typeface="Arial Black" pitchFamily="34" charset="0"/>
              </a:rPr>
              <a:t>With</a:t>
            </a:r>
            <a:r>
              <a:rPr lang="en-US" sz="3000" i="1" dirty="0">
                <a:latin typeface="Arial Black" pitchFamily="34" charset="0"/>
              </a:rPr>
              <a:t> It?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8" descr="PowerPoint - BG.jpg"/>
          <p:cNvPicPr>
            <a:picLocks noChangeAspect="1"/>
          </p:cNvPicPr>
          <p:nvPr/>
        </p:nvPicPr>
        <p:blipFill>
          <a:blip r:embed="rId3" cstate="print"/>
          <a:stretch>
            <a:fillRect/>
          </a:stretch>
        </p:blipFill>
        <p:spPr bwMode="auto">
          <a:xfrm>
            <a:off x="7381" y="0"/>
            <a:ext cx="9129238" cy="51435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Yellow.jpg"/>
          <p:cNvPicPr>
            <a:picLocks noChangeAspect="1"/>
          </p:cNvPicPr>
          <p:nvPr/>
        </p:nvPicPr>
        <p:blipFill>
          <a:blip r:embed="rId3" cstate="print"/>
          <a:stretch>
            <a:fillRect/>
          </a:stretch>
        </p:blipFill>
        <p:spPr>
          <a:xfrm>
            <a:off x="7381" y="0"/>
            <a:ext cx="9129238" cy="5143500"/>
          </a:xfrm>
          <a:prstGeom prst="rect">
            <a:avLst/>
          </a:prstGeom>
        </p:spPr>
      </p:pic>
      <p:sp>
        <p:nvSpPr>
          <p:cNvPr id="4099" name="TextBox 4"/>
          <p:cNvSpPr txBox="1">
            <a:spLocks noChangeArrowheads="1"/>
          </p:cNvSpPr>
          <p:nvPr/>
        </p:nvSpPr>
        <p:spPr bwMode="auto">
          <a:xfrm>
            <a:off x="4419600" y="1592263"/>
            <a:ext cx="4114800" cy="1970087"/>
          </a:xfrm>
          <a:prstGeom prst="rect">
            <a:avLst/>
          </a:prstGeom>
          <a:noFill/>
          <a:ln w="9525">
            <a:noFill/>
            <a:miter lim="800000"/>
            <a:headEnd/>
            <a:tailEnd/>
          </a:ln>
        </p:spPr>
        <p:txBody>
          <a:bodyPr>
            <a:spAutoFit/>
          </a:bodyPr>
          <a:lstStyle/>
          <a:p>
            <a:r>
              <a:rPr lang="en-US" sz="2000" b="1"/>
              <a:t>Trust is absolutely fundamental to getting anything done…. </a:t>
            </a:r>
            <a:br>
              <a:rPr lang="en-US" sz="2000" b="1"/>
            </a:br>
            <a:r>
              <a:rPr lang="en-US" sz="2000" b="1"/>
              <a:t>In organizations, it’s one </a:t>
            </a:r>
          </a:p>
          <a:p>
            <a:r>
              <a:rPr lang="en-US" sz="2000" b="1"/>
              <a:t>of the biggest issues that impedes progress.</a:t>
            </a:r>
            <a:br>
              <a:rPr lang="en-US" sz="2000" b="1"/>
            </a:br>
            <a:endParaRPr lang="en-US" sz="800" b="1" i="1">
              <a:latin typeface="Calibri" pitchFamily="34" charset="0"/>
            </a:endParaRPr>
          </a:p>
          <a:p>
            <a:pPr hangingPunct="0"/>
            <a:r>
              <a:rPr lang="en-US" sz="1400" b="1">
                <a:latin typeface="Calibri" pitchFamily="34" charset="0"/>
              </a:rPr>
              <a:t>		- Fast Company Magazine</a:t>
            </a:r>
          </a:p>
        </p:txBody>
      </p:sp>
      <p:pic>
        <p:nvPicPr>
          <p:cNvPr id="7" name="Picture 6" descr="Blue Collar.jpg"/>
          <p:cNvPicPr>
            <a:picLocks noChangeAspect="1"/>
          </p:cNvPicPr>
          <p:nvPr/>
        </p:nvPicPr>
        <p:blipFill>
          <a:blip r:embed="rId4" cstate="print"/>
          <a:stretch>
            <a:fillRect/>
          </a:stretch>
        </p:blipFill>
        <p:spPr>
          <a:xfrm>
            <a:off x="990600" y="1483783"/>
            <a:ext cx="3149600" cy="209973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lue.jpg"/>
          <p:cNvPicPr>
            <a:picLocks noChangeAspect="1"/>
          </p:cNvPicPr>
          <p:nvPr/>
        </p:nvPicPr>
        <p:blipFill>
          <a:blip r:embed="rId3" cstate="print"/>
          <a:stretch>
            <a:fillRect/>
          </a:stretch>
        </p:blipFill>
        <p:spPr>
          <a:xfrm>
            <a:off x="7381" y="0"/>
            <a:ext cx="9129238" cy="5143499"/>
          </a:xfrm>
          <a:prstGeom prst="rect">
            <a:avLst/>
          </a:prstGeom>
        </p:spPr>
      </p:pic>
      <p:sp>
        <p:nvSpPr>
          <p:cNvPr id="5123" name="TextBox 6"/>
          <p:cNvSpPr txBox="1">
            <a:spLocks noChangeArrowheads="1"/>
          </p:cNvSpPr>
          <p:nvPr/>
        </p:nvSpPr>
        <p:spPr bwMode="auto">
          <a:xfrm>
            <a:off x="609600" y="381000"/>
            <a:ext cx="7772400" cy="4324350"/>
          </a:xfrm>
          <a:prstGeom prst="rect">
            <a:avLst/>
          </a:prstGeom>
          <a:noFill/>
          <a:ln w="9525">
            <a:noFill/>
            <a:miter lim="800000"/>
            <a:headEnd/>
            <a:tailEnd/>
          </a:ln>
        </p:spPr>
        <p:txBody>
          <a:bodyPr>
            <a:spAutoFit/>
          </a:bodyPr>
          <a:lstStyle/>
          <a:p>
            <a:r>
              <a:rPr lang="en-US" sz="2600" b="1" dirty="0"/>
              <a:t>                  </a:t>
            </a:r>
            <a:r>
              <a:rPr lang="en-US" sz="2400" b="1" dirty="0"/>
              <a:t>What makes you trust someone?</a:t>
            </a:r>
          </a:p>
          <a:p>
            <a:r>
              <a:rPr lang="en-US" sz="2400" dirty="0"/>
              <a:t>                                    +                		     -</a:t>
            </a:r>
          </a:p>
          <a:p>
            <a:r>
              <a:rPr lang="en-US" sz="2400" dirty="0"/>
              <a:t>          </a:t>
            </a:r>
            <a:r>
              <a:rPr lang="en-US" b="1" dirty="0"/>
              <a:t>Traits:</a:t>
            </a:r>
            <a:r>
              <a:rPr lang="en-US" sz="2400" b="1" dirty="0"/>
              <a:t>   	  </a:t>
            </a:r>
            <a:r>
              <a:rPr lang="en-US" sz="2400" dirty="0"/>
              <a:t>_______________    ______________</a:t>
            </a:r>
          </a:p>
          <a:p>
            <a:r>
              <a:rPr lang="en-US" sz="2400" dirty="0"/>
              <a:t>            	  _______________    ______________</a:t>
            </a:r>
          </a:p>
          <a:p>
            <a:r>
              <a:rPr lang="en-US" sz="2400" dirty="0"/>
              <a:t> 		  _______________    ______________</a:t>
            </a:r>
          </a:p>
          <a:p>
            <a:r>
              <a:rPr lang="en-US" sz="2400" dirty="0"/>
              <a:t> 		  _______________    ______________</a:t>
            </a:r>
          </a:p>
          <a:p>
            <a:endParaRPr lang="en-US" sz="1500" dirty="0"/>
          </a:p>
          <a:p>
            <a:r>
              <a:rPr lang="en-US" b="1" dirty="0"/>
              <a:t>Effect on you</a:t>
            </a:r>
          </a:p>
          <a:p>
            <a:r>
              <a:rPr lang="en-US" b="1" dirty="0"/>
              <a:t>and/or your work: </a:t>
            </a:r>
            <a:r>
              <a:rPr lang="en-US" sz="2400" dirty="0"/>
              <a:t>_______________    ______________</a:t>
            </a:r>
          </a:p>
          <a:p>
            <a:r>
              <a:rPr lang="en-US" sz="2400" dirty="0"/>
              <a:t>		  _______________    ______________</a:t>
            </a:r>
          </a:p>
          <a:p>
            <a:r>
              <a:rPr lang="en-US" sz="2400" dirty="0"/>
              <a:t>		  _______________    ______________</a:t>
            </a:r>
          </a:p>
          <a:p>
            <a:r>
              <a:rPr lang="en-US" sz="2400" dirty="0"/>
              <a:t>		  _______________    ______________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reen.jpg"/>
          <p:cNvPicPr>
            <a:picLocks noChangeAspect="1"/>
          </p:cNvPicPr>
          <p:nvPr/>
        </p:nvPicPr>
        <p:blipFill>
          <a:blip r:embed="rId3" cstate="print"/>
          <a:stretch>
            <a:fillRect/>
          </a:stretch>
        </p:blipFill>
        <p:spPr>
          <a:xfrm>
            <a:off x="7381" y="0"/>
            <a:ext cx="9129238" cy="5143499"/>
          </a:xfrm>
          <a:prstGeom prst="rect">
            <a:avLst/>
          </a:prstGeom>
        </p:spPr>
      </p:pic>
      <p:sp>
        <p:nvSpPr>
          <p:cNvPr id="6147" name="TextBox 8"/>
          <p:cNvSpPr txBox="1">
            <a:spLocks noChangeArrowheads="1"/>
          </p:cNvSpPr>
          <p:nvPr/>
        </p:nvSpPr>
        <p:spPr bwMode="auto">
          <a:xfrm>
            <a:off x="1866900" y="312738"/>
            <a:ext cx="5410200" cy="430212"/>
          </a:xfrm>
          <a:prstGeom prst="rect">
            <a:avLst/>
          </a:prstGeom>
          <a:noFill/>
          <a:ln w="9525">
            <a:noFill/>
            <a:miter lim="800000"/>
            <a:headEnd/>
            <a:tailEnd/>
          </a:ln>
        </p:spPr>
        <p:txBody>
          <a:bodyPr>
            <a:spAutoFit/>
          </a:bodyPr>
          <a:lstStyle/>
          <a:p>
            <a:pPr algn="ctr"/>
            <a:r>
              <a:rPr lang="en-US" sz="2200" b="1" u="sng"/>
              <a:t>KEY TRAINING POINTS</a:t>
            </a:r>
          </a:p>
        </p:txBody>
      </p:sp>
      <p:sp>
        <p:nvSpPr>
          <p:cNvPr id="6148" name="TextBox 9"/>
          <p:cNvSpPr txBox="1">
            <a:spLocks noChangeArrowheads="1"/>
          </p:cNvSpPr>
          <p:nvPr/>
        </p:nvSpPr>
        <p:spPr bwMode="auto">
          <a:xfrm>
            <a:off x="609600" y="871538"/>
            <a:ext cx="7620000" cy="368300"/>
          </a:xfrm>
          <a:prstGeom prst="rect">
            <a:avLst/>
          </a:prstGeom>
          <a:noFill/>
          <a:ln w="9525">
            <a:noFill/>
            <a:miter lim="800000"/>
            <a:headEnd/>
            <a:tailEnd/>
          </a:ln>
        </p:spPr>
        <p:txBody>
          <a:bodyPr>
            <a:spAutoFit/>
          </a:bodyPr>
          <a:lstStyle/>
          <a:p>
            <a:r>
              <a:rPr lang="en-US" b="1"/>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een.jpg"/>
          <p:cNvPicPr>
            <a:picLocks noChangeAspect="1"/>
          </p:cNvPicPr>
          <p:nvPr/>
        </p:nvPicPr>
        <p:blipFill>
          <a:blip r:embed="rId3" cstate="print"/>
          <a:stretch>
            <a:fillRect/>
          </a:stretch>
        </p:blipFill>
        <p:spPr>
          <a:xfrm>
            <a:off x="7381" y="0"/>
            <a:ext cx="9129238" cy="5143499"/>
          </a:xfrm>
          <a:prstGeom prst="rect">
            <a:avLst/>
          </a:prstGeom>
        </p:spPr>
      </p:pic>
      <p:sp>
        <p:nvSpPr>
          <p:cNvPr id="7171" name="TextBox 8"/>
          <p:cNvSpPr txBox="1">
            <a:spLocks noChangeArrowheads="1"/>
          </p:cNvSpPr>
          <p:nvPr/>
        </p:nvSpPr>
        <p:spPr bwMode="auto">
          <a:xfrm>
            <a:off x="1866900" y="312738"/>
            <a:ext cx="5410200" cy="430212"/>
          </a:xfrm>
          <a:prstGeom prst="rect">
            <a:avLst/>
          </a:prstGeom>
          <a:noFill/>
          <a:ln w="9525">
            <a:noFill/>
            <a:miter lim="800000"/>
            <a:headEnd/>
            <a:tailEnd/>
          </a:ln>
        </p:spPr>
        <p:txBody>
          <a:bodyPr>
            <a:spAutoFit/>
          </a:bodyPr>
          <a:lstStyle/>
          <a:p>
            <a:pPr algn="ctr"/>
            <a:r>
              <a:rPr lang="en-US" sz="2200" b="1" u="sng"/>
              <a:t>KEY TRAINING POINTS</a:t>
            </a:r>
          </a:p>
        </p:txBody>
      </p:sp>
      <p:sp>
        <p:nvSpPr>
          <p:cNvPr id="7172" name="TextBox 9"/>
          <p:cNvSpPr txBox="1">
            <a:spLocks noChangeArrowheads="1"/>
          </p:cNvSpPr>
          <p:nvPr/>
        </p:nvSpPr>
        <p:spPr bwMode="auto">
          <a:xfrm>
            <a:off x="609600" y="871538"/>
            <a:ext cx="7620000" cy="800100"/>
          </a:xfrm>
          <a:prstGeom prst="rect">
            <a:avLst/>
          </a:prstGeom>
          <a:noFill/>
          <a:ln w="9525">
            <a:noFill/>
            <a:miter lim="800000"/>
            <a:headEnd/>
            <a:tailEnd/>
          </a:ln>
        </p:spPr>
        <p:txBody>
          <a:bodyPr>
            <a:spAutoFit/>
          </a:bodyPr>
          <a:lstStyle/>
          <a:p>
            <a:r>
              <a:rPr lang="en-US" b="1"/>
              <a:t>	</a:t>
            </a:r>
            <a:r>
              <a:rPr lang="en-US" b="1">
                <a:latin typeface="Wingdings" pitchFamily="2" charset="2"/>
              </a:rPr>
              <a:t>l</a:t>
            </a:r>
            <a:r>
              <a:rPr lang="en-US" sz="1700" b="1"/>
              <a:t> Trust is the foundation of teamwork.</a:t>
            </a:r>
          </a:p>
          <a:p>
            <a:r>
              <a:rPr lang="en-US" sz="1000" b="1"/>
              <a:t>	</a:t>
            </a:r>
            <a:r>
              <a:rPr lang="en-US" b="1"/>
              <a:t/>
            </a:r>
            <a:br>
              <a:rPr lang="en-US" b="1"/>
            </a:br>
            <a:r>
              <a:rPr lang="en-US" b="1"/>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een.jpg"/>
          <p:cNvPicPr>
            <a:picLocks noChangeAspect="1"/>
          </p:cNvPicPr>
          <p:nvPr/>
        </p:nvPicPr>
        <p:blipFill>
          <a:blip r:embed="rId3" cstate="print"/>
          <a:stretch>
            <a:fillRect/>
          </a:stretch>
        </p:blipFill>
        <p:spPr>
          <a:xfrm>
            <a:off x="7381" y="0"/>
            <a:ext cx="9129238" cy="5143500"/>
          </a:xfrm>
          <a:prstGeom prst="rect">
            <a:avLst/>
          </a:prstGeom>
        </p:spPr>
      </p:pic>
      <p:sp>
        <p:nvSpPr>
          <p:cNvPr id="8195" name="TextBox 8"/>
          <p:cNvSpPr txBox="1">
            <a:spLocks noChangeArrowheads="1"/>
          </p:cNvSpPr>
          <p:nvPr/>
        </p:nvSpPr>
        <p:spPr bwMode="auto">
          <a:xfrm>
            <a:off x="1866900" y="312738"/>
            <a:ext cx="5410200" cy="430212"/>
          </a:xfrm>
          <a:prstGeom prst="rect">
            <a:avLst/>
          </a:prstGeom>
          <a:noFill/>
          <a:ln w="9525">
            <a:noFill/>
            <a:miter lim="800000"/>
            <a:headEnd/>
            <a:tailEnd/>
          </a:ln>
        </p:spPr>
        <p:txBody>
          <a:bodyPr>
            <a:spAutoFit/>
          </a:bodyPr>
          <a:lstStyle/>
          <a:p>
            <a:pPr algn="ctr"/>
            <a:r>
              <a:rPr lang="en-US" sz="2200" b="1" u="sng"/>
              <a:t>KEY TRAINING POINTS</a:t>
            </a:r>
          </a:p>
        </p:txBody>
      </p:sp>
      <p:sp>
        <p:nvSpPr>
          <p:cNvPr id="8196" name="TextBox 9"/>
          <p:cNvSpPr txBox="1">
            <a:spLocks noChangeArrowheads="1"/>
          </p:cNvSpPr>
          <p:nvPr/>
        </p:nvSpPr>
        <p:spPr bwMode="auto">
          <a:xfrm>
            <a:off x="609600" y="871538"/>
            <a:ext cx="7620000" cy="1076325"/>
          </a:xfrm>
          <a:prstGeom prst="rect">
            <a:avLst/>
          </a:prstGeom>
          <a:noFill/>
          <a:ln w="9525">
            <a:noFill/>
            <a:miter lim="800000"/>
            <a:headEnd/>
            <a:tailEnd/>
          </a:ln>
        </p:spPr>
        <p:txBody>
          <a:bodyPr>
            <a:spAutoFit/>
          </a:bodyPr>
          <a:lstStyle/>
          <a:p>
            <a:r>
              <a:rPr lang="en-US" b="1"/>
              <a:t>	</a:t>
            </a:r>
            <a:r>
              <a:rPr lang="en-US" b="1">
                <a:latin typeface="Wingdings" pitchFamily="2" charset="2"/>
              </a:rPr>
              <a:t>l</a:t>
            </a:r>
            <a:r>
              <a:rPr lang="en-US" sz="1700" b="1"/>
              <a:t> Trust is the foundation of teamwork.</a:t>
            </a:r>
          </a:p>
          <a:p>
            <a:r>
              <a:rPr lang="en-US" sz="1000" b="1"/>
              <a:t>	</a:t>
            </a:r>
            <a:r>
              <a:rPr lang="en-US" b="1"/>
              <a:t/>
            </a:r>
            <a:br>
              <a:rPr lang="en-US" b="1"/>
            </a:br>
            <a:r>
              <a:rPr lang="en-US" b="1"/>
              <a:t>	</a:t>
            </a:r>
            <a:r>
              <a:rPr lang="en-US" sz="1600" b="1">
                <a:latin typeface="Wingdings" pitchFamily="2" charset="2"/>
              </a:rPr>
              <a:t>l</a:t>
            </a:r>
            <a:r>
              <a:rPr lang="en-US" sz="1600" b="1"/>
              <a:t>  </a:t>
            </a:r>
            <a:r>
              <a:rPr lang="en-US" sz="1700" b="1"/>
              <a:t>The three most important trust-building behaviors are:</a:t>
            </a:r>
          </a:p>
          <a:p>
            <a:r>
              <a:rPr lang="en-US" b="1"/>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een.jpg"/>
          <p:cNvPicPr>
            <a:picLocks noChangeAspect="1"/>
          </p:cNvPicPr>
          <p:nvPr/>
        </p:nvPicPr>
        <p:blipFill>
          <a:blip r:embed="rId3" cstate="print"/>
          <a:stretch>
            <a:fillRect/>
          </a:stretch>
        </p:blipFill>
        <p:spPr>
          <a:xfrm>
            <a:off x="7381" y="0"/>
            <a:ext cx="9129238" cy="5143500"/>
          </a:xfrm>
          <a:prstGeom prst="rect">
            <a:avLst/>
          </a:prstGeom>
        </p:spPr>
      </p:pic>
      <p:sp>
        <p:nvSpPr>
          <p:cNvPr id="9219" name="TextBox 8"/>
          <p:cNvSpPr txBox="1">
            <a:spLocks noChangeArrowheads="1"/>
          </p:cNvSpPr>
          <p:nvPr/>
        </p:nvSpPr>
        <p:spPr bwMode="auto">
          <a:xfrm>
            <a:off x="1866900" y="312738"/>
            <a:ext cx="5410200" cy="430212"/>
          </a:xfrm>
          <a:prstGeom prst="rect">
            <a:avLst/>
          </a:prstGeom>
          <a:noFill/>
          <a:ln w="9525">
            <a:noFill/>
            <a:miter lim="800000"/>
            <a:headEnd/>
            <a:tailEnd/>
          </a:ln>
        </p:spPr>
        <p:txBody>
          <a:bodyPr>
            <a:spAutoFit/>
          </a:bodyPr>
          <a:lstStyle/>
          <a:p>
            <a:pPr algn="ctr"/>
            <a:r>
              <a:rPr lang="en-US" sz="2200" b="1" u="sng"/>
              <a:t>KEY TRAINING POINTS</a:t>
            </a:r>
          </a:p>
        </p:txBody>
      </p:sp>
      <p:sp>
        <p:nvSpPr>
          <p:cNvPr id="9220" name="TextBox 9"/>
          <p:cNvSpPr txBox="1">
            <a:spLocks noChangeArrowheads="1"/>
          </p:cNvSpPr>
          <p:nvPr/>
        </p:nvSpPr>
        <p:spPr bwMode="auto">
          <a:xfrm>
            <a:off x="609600" y="871538"/>
            <a:ext cx="7620000" cy="1354137"/>
          </a:xfrm>
          <a:prstGeom prst="rect">
            <a:avLst/>
          </a:prstGeom>
          <a:noFill/>
          <a:ln w="9525">
            <a:noFill/>
            <a:miter lim="800000"/>
            <a:headEnd/>
            <a:tailEnd/>
          </a:ln>
        </p:spPr>
        <p:txBody>
          <a:bodyPr>
            <a:spAutoFit/>
          </a:bodyPr>
          <a:lstStyle/>
          <a:p>
            <a:r>
              <a:rPr lang="en-US" b="1"/>
              <a:t>	</a:t>
            </a:r>
            <a:r>
              <a:rPr lang="en-US" b="1">
                <a:latin typeface="Wingdings" pitchFamily="2" charset="2"/>
              </a:rPr>
              <a:t>l</a:t>
            </a:r>
            <a:r>
              <a:rPr lang="en-US" sz="1700" b="1"/>
              <a:t> Trust is the foundation of teamwork.</a:t>
            </a:r>
          </a:p>
          <a:p>
            <a:r>
              <a:rPr lang="en-US" sz="1000" b="1"/>
              <a:t>	</a:t>
            </a:r>
            <a:r>
              <a:rPr lang="en-US" b="1"/>
              <a:t/>
            </a:r>
            <a:br>
              <a:rPr lang="en-US" b="1"/>
            </a:br>
            <a:r>
              <a:rPr lang="en-US" b="1"/>
              <a:t>	</a:t>
            </a:r>
            <a:r>
              <a:rPr lang="en-US" sz="1600" b="1">
                <a:latin typeface="Wingdings" pitchFamily="2" charset="2"/>
              </a:rPr>
              <a:t>l</a:t>
            </a:r>
            <a:r>
              <a:rPr lang="en-US" sz="1600" b="1"/>
              <a:t>  </a:t>
            </a:r>
            <a:r>
              <a:rPr lang="en-US" sz="1700" b="1"/>
              <a:t>The three most important trust-building behaviors are:</a:t>
            </a:r>
          </a:p>
          <a:p>
            <a:r>
              <a:rPr lang="en-US" b="1"/>
              <a:t>	       </a:t>
            </a:r>
            <a:r>
              <a:rPr lang="en-US" sz="1700" b="1"/>
              <a:t>1.  Openness </a:t>
            </a:r>
          </a:p>
          <a:p>
            <a:r>
              <a:rPr lang="en-US" b="1"/>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7" descr="PowerPoint - BG.jpg"/>
          <p:cNvPicPr>
            <a:picLocks noChangeAspect="1"/>
          </p:cNvPicPr>
          <p:nvPr/>
        </p:nvPicPr>
        <p:blipFill>
          <a:blip r:embed="rId3" cstate="print"/>
          <a:stretch>
            <a:fillRect/>
          </a:stretch>
        </p:blipFill>
        <p:spPr bwMode="auto">
          <a:xfrm>
            <a:off x="7381" y="0"/>
            <a:ext cx="9129238" cy="5143500"/>
          </a:xfrm>
          <a:prstGeom prst="rect">
            <a:avLst/>
          </a:prstGeom>
          <a:noFill/>
          <a:ln w="9525">
            <a:noFill/>
            <a:miter lim="800000"/>
            <a:headEnd/>
            <a:tailEnd/>
          </a:ln>
        </p:spPr>
      </p:pic>
      <p:sp>
        <p:nvSpPr>
          <p:cNvPr id="10243" name="TextBox 8"/>
          <p:cNvSpPr txBox="1">
            <a:spLocks noChangeArrowheads="1"/>
          </p:cNvSpPr>
          <p:nvPr/>
        </p:nvSpPr>
        <p:spPr bwMode="auto">
          <a:xfrm>
            <a:off x="1866900" y="312738"/>
            <a:ext cx="5410200" cy="430212"/>
          </a:xfrm>
          <a:prstGeom prst="rect">
            <a:avLst/>
          </a:prstGeom>
          <a:noFill/>
          <a:ln w="9525">
            <a:noFill/>
            <a:miter lim="800000"/>
            <a:headEnd/>
            <a:tailEnd/>
          </a:ln>
        </p:spPr>
        <p:txBody>
          <a:bodyPr>
            <a:spAutoFit/>
          </a:bodyPr>
          <a:lstStyle/>
          <a:p>
            <a:pPr algn="ctr"/>
            <a:r>
              <a:rPr lang="en-US" sz="2200" b="1" u="sng"/>
              <a:t>KEY TRAINING POINTS</a:t>
            </a:r>
          </a:p>
        </p:txBody>
      </p:sp>
      <p:sp>
        <p:nvSpPr>
          <p:cNvPr id="10244" name="TextBox 9"/>
          <p:cNvSpPr txBox="1">
            <a:spLocks noChangeArrowheads="1"/>
          </p:cNvSpPr>
          <p:nvPr/>
        </p:nvSpPr>
        <p:spPr bwMode="auto">
          <a:xfrm>
            <a:off x="609600" y="871538"/>
            <a:ext cx="7620000" cy="1570037"/>
          </a:xfrm>
          <a:prstGeom prst="rect">
            <a:avLst/>
          </a:prstGeom>
          <a:noFill/>
          <a:ln w="9525">
            <a:noFill/>
            <a:miter lim="800000"/>
            <a:headEnd/>
            <a:tailEnd/>
          </a:ln>
        </p:spPr>
        <p:txBody>
          <a:bodyPr>
            <a:spAutoFit/>
          </a:bodyPr>
          <a:lstStyle/>
          <a:p>
            <a:r>
              <a:rPr lang="en-US" b="1"/>
              <a:t>	</a:t>
            </a:r>
            <a:r>
              <a:rPr lang="en-US" b="1">
                <a:latin typeface="Wingdings" pitchFamily="2" charset="2"/>
              </a:rPr>
              <a:t>l</a:t>
            </a:r>
            <a:r>
              <a:rPr lang="en-US" sz="1700" b="1"/>
              <a:t> Trust is the foundation of teamwork.</a:t>
            </a:r>
          </a:p>
          <a:p>
            <a:r>
              <a:rPr lang="en-US" sz="1000" b="1"/>
              <a:t>	</a:t>
            </a:r>
            <a:r>
              <a:rPr lang="en-US" b="1"/>
              <a:t/>
            </a:r>
            <a:br>
              <a:rPr lang="en-US" b="1"/>
            </a:br>
            <a:r>
              <a:rPr lang="en-US" b="1"/>
              <a:t>	</a:t>
            </a:r>
            <a:r>
              <a:rPr lang="en-US" sz="1600" b="1">
                <a:latin typeface="Wingdings" pitchFamily="2" charset="2"/>
              </a:rPr>
              <a:t>l</a:t>
            </a:r>
            <a:r>
              <a:rPr lang="en-US" sz="1600" b="1"/>
              <a:t>  </a:t>
            </a:r>
            <a:r>
              <a:rPr lang="en-US" sz="1700" b="1"/>
              <a:t>The three most important trust-building behaviors are:</a:t>
            </a:r>
          </a:p>
          <a:p>
            <a:r>
              <a:rPr lang="en-US" b="1"/>
              <a:t>	       </a:t>
            </a:r>
            <a:r>
              <a:rPr lang="en-US" sz="1700" b="1"/>
              <a:t>1.  Openness </a:t>
            </a:r>
          </a:p>
          <a:p>
            <a:r>
              <a:rPr lang="en-US" b="1"/>
              <a:t>	      	</a:t>
            </a:r>
            <a:r>
              <a:rPr lang="en-US" sz="1400" b="1"/>
              <a:t>- Share ideas, questions and concerns</a:t>
            </a:r>
          </a:p>
          <a:p>
            <a:r>
              <a:rPr lang="en-US" sz="1400" b="1"/>
              <a:t>	           	</a:t>
            </a:r>
            <a:endParaRPr lang="en-US" b="1"/>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264</TotalTime>
  <Words>524</Words>
  <Application>Microsoft Office PowerPoint</Application>
  <PresentationFormat>On-screen Show (16:9)</PresentationFormat>
  <Paragraphs>221</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Edit</dc:creator>
  <cp:lastModifiedBy>Edit</cp:lastModifiedBy>
  <cp:revision>34</cp:revision>
  <dcterms:created xsi:type="dcterms:W3CDTF">2011-12-17T21:15:01Z</dcterms:created>
  <dcterms:modified xsi:type="dcterms:W3CDTF">2016-07-27T20:43:45Z</dcterms:modified>
</cp:coreProperties>
</file>